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277" r:id="rId3"/>
    <p:sldId id="289" r:id="rId4"/>
    <p:sldId id="290" r:id="rId5"/>
    <p:sldId id="291" r:id="rId6"/>
    <p:sldId id="292" r:id="rId7"/>
    <p:sldId id="307" r:id="rId8"/>
    <p:sldId id="258" r:id="rId9"/>
    <p:sldId id="259" r:id="rId10"/>
    <p:sldId id="308" r:id="rId11"/>
    <p:sldId id="293" r:id="rId12"/>
    <p:sldId id="294" r:id="rId13"/>
    <p:sldId id="295" r:id="rId14"/>
    <p:sldId id="296" r:id="rId15"/>
    <p:sldId id="297" r:id="rId16"/>
    <p:sldId id="298" r:id="rId17"/>
    <p:sldId id="300" r:id="rId18"/>
    <p:sldId id="265" r:id="rId19"/>
    <p:sldId id="299" r:id="rId20"/>
    <p:sldId id="302" r:id="rId21"/>
    <p:sldId id="301" r:id="rId22"/>
    <p:sldId id="261" r:id="rId23"/>
    <p:sldId id="262" r:id="rId24"/>
    <p:sldId id="263" r:id="rId25"/>
    <p:sldId id="264" r:id="rId26"/>
    <p:sldId id="309" r:id="rId27"/>
    <p:sldId id="303" r:id="rId28"/>
    <p:sldId id="304" r:id="rId29"/>
    <p:sldId id="305" r:id="rId30"/>
    <p:sldId id="268" r:id="rId31"/>
    <p:sldId id="270" r:id="rId32"/>
    <p:sldId id="271" r:id="rId33"/>
    <p:sldId id="272" r:id="rId34"/>
    <p:sldId id="273" r:id="rId35"/>
    <p:sldId id="274" r:id="rId36"/>
    <p:sldId id="275" r:id="rId37"/>
    <p:sldId id="276" r:id="rId38"/>
    <p:sldId id="283" r:id="rId39"/>
    <p:sldId id="278" r:id="rId40"/>
    <p:sldId id="279" r:id="rId41"/>
    <p:sldId id="280" r:id="rId42"/>
    <p:sldId id="285" r:id="rId43"/>
    <p:sldId id="286" r:id="rId44"/>
    <p:sldId id="282" r:id="rId45"/>
    <p:sldId id="287" r:id="rId46"/>
    <p:sldId id="306" r:id="rId47"/>
    <p:sldId id="28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46" autoAdjust="0"/>
  </p:normalViewPr>
  <p:slideViewPr>
    <p:cSldViewPr snapToGrid="0">
      <p:cViewPr varScale="1">
        <p:scale>
          <a:sx n="76" d="100"/>
          <a:sy n="76" d="100"/>
        </p:scale>
        <p:origin x="2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5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50027-762A-4347-B196-7A59525A83E8}" type="datetimeFigureOut">
              <a:rPr lang="en-US" smtClean="0"/>
              <a:t>10/31/17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D5EA1-5292-4E85-8E55-59054675D9B5}" type="slidenum">
              <a:rPr lang="en-US" smtClean="0"/>
              <a:t>‹#›</a:t>
            </a:fld>
            <a:endParaRPr lang="en-US" dirty="0"/>
          </a:p>
        </p:txBody>
      </p:sp>
    </p:spTree>
    <p:extLst>
      <p:ext uri="{BB962C8B-B14F-4D97-AF65-F5344CB8AC3E}">
        <p14:creationId xmlns:p14="http://schemas.microsoft.com/office/powerpoint/2010/main" val="324233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divided into few smaller chunks. </a:t>
            </a:r>
          </a:p>
          <a:p>
            <a:r>
              <a:rPr lang="en-US" dirty="0"/>
              <a:t>First we will establish the need of a versioning system and tools and the problem it solves</a:t>
            </a:r>
          </a:p>
          <a:p>
            <a:r>
              <a:rPr lang="en-US" dirty="0"/>
              <a:t>Then we’ll see how git can be used to track codebase changes and also collaborate</a:t>
            </a:r>
          </a:p>
          <a:p>
            <a:r>
              <a:rPr lang="en-US" dirty="0"/>
              <a:t>Best practices used in industry.</a:t>
            </a:r>
          </a:p>
        </p:txBody>
      </p:sp>
      <p:sp>
        <p:nvSpPr>
          <p:cNvPr id="4" name="Slide Number Placeholder 3"/>
          <p:cNvSpPr>
            <a:spLocks noGrp="1"/>
          </p:cNvSpPr>
          <p:nvPr>
            <p:ph type="sldNum" sz="quarter" idx="10"/>
          </p:nvPr>
        </p:nvSpPr>
        <p:spPr/>
        <p:txBody>
          <a:bodyPr/>
          <a:lstStyle/>
          <a:p>
            <a:fld id="{6D8D5EA1-5292-4E85-8E55-59054675D9B5}" type="slidenum">
              <a:rPr lang="en-US" smtClean="0"/>
              <a:t>2</a:t>
            </a:fld>
            <a:endParaRPr lang="en-US" dirty="0"/>
          </a:p>
        </p:txBody>
      </p:sp>
    </p:spTree>
    <p:extLst>
      <p:ext uri="{BB962C8B-B14F-4D97-AF65-F5344CB8AC3E}">
        <p14:creationId xmlns:p14="http://schemas.microsoft.com/office/powerpoint/2010/main" val="372319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and Bob want to change the Calculator app. Alice is assigned the task to build add/subtract functionality and Bob is supposed to add feature of multiplication/division. First thing, they do is clone the remote repository to local machine.</a:t>
            </a:r>
          </a:p>
        </p:txBody>
      </p:sp>
      <p:sp>
        <p:nvSpPr>
          <p:cNvPr id="4" name="Slide Number Placeholder 3"/>
          <p:cNvSpPr>
            <a:spLocks noGrp="1"/>
          </p:cNvSpPr>
          <p:nvPr>
            <p:ph type="sldNum" sz="quarter" idx="10"/>
          </p:nvPr>
        </p:nvSpPr>
        <p:spPr/>
        <p:txBody>
          <a:bodyPr/>
          <a:lstStyle/>
          <a:p>
            <a:fld id="{6D8D5EA1-5292-4E85-8E55-59054675D9B5}" type="slidenum">
              <a:rPr lang="en-US" smtClean="0"/>
              <a:t>31</a:t>
            </a:fld>
            <a:endParaRPr lang="en-US" dirty="0"/>
          </a:p>
        </p:txBody>
      </p:sp>
    </p:spTree>
    <p:extLst>
      <p:ext uri="{BB962C8B-B14F-4D97-AF65-F5344CB8AC3E}">
        <p14:creationId xmlns:p14="http://schemas.microsoft.com/office/powerpoint/2010/main" val="292774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adds a new commit to his local repository and Bob has also developed the multiplication feature.</a:t>
            </a:r>
          </a:p>
        </p:txBody>
      </p:sp>
      <p:sp>
        <p:nvSpPr>
          <p:cNvPr id="4" name="Slide Number Placeholder 3"/>
          <p:cNvSpPr>
            <a:spLocks noGrp="1"/>
          </p:cNvSpPr>
          <p:nvPr>
            <p:ph type="sldNum" sz="quarter" idx="10"/>
          </p:nvPr>
        </p:nvSpPr>
        <p:spPr/>
        <p:txBody>
          <a:bodyPr/>
          <a:lstStyle/>
          <a:p>
            <a:fld id="{6D8D5EA1-5292-4E85-8E55-59054675D9B5}" type="slidenum">
              <a:rPr lang="en-US" smtClean="0"/>
              <a:t>32</a:t>
            </a:fld>
            <a:endParaRPr lang="en-US" dirty="0"/>
          </a:p>
        </p:txBody>
      </p:sp>
    </p:spTree>
    <p:extLst>
      <p:ext uri="{BB962C8B-B14F-4D97-AF65-F5344CB8AC3E}">
        <p14:creationId xmlns:p14="http://schemas.microsoft.com/office/powerpoint/2010/main" val="75247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pushes the new changes to remote repository</a:t>
            </a:r>
          </a:p>
        </p:txBody>
      </p:sp>
      <p:sp>
        <p:nvSpPr>
          <p:cNvPr id="4" name="Slide Number Placeholder 3"/>
          <p:cNvSpPr>
            <a:spLocks noGrp="1"/>
          </p:cNvSpPr>
          <p:nvPr>
            <p:ph type="sldNum" sz="quarter" idx="10"/>
          </p:nvPr>
        </p:nvSpPr>
        <p:spPr/>
        <p:txBody>
          <a:bodyPr/>
          <a:lstStyle/>
          <a:p>
            <a:fld id="{6D8D5EA1-5292-4E85-8E55-59054675D9B5}" type="slidenum">
              <a:rPr lang="en-US" smtClean="0"/>
              <a:t>33</a:t>
            </a:fld>
            <a:endParaRPr lang="en-US" dirty="0"/>
          </a:p>
        </p:txBody>
      </p:sp>
    </p:spTree>
    <p:extLst>
      <p:ext uri="{BB962C8B-B14F-4D97-AF65-F5344CB8AC3E}">
        <p14:creationId xmlns:p14="http://schemas.microsoft.com/office/powerpoint/2010/main" val="108832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the remote repository is different than the local copy. So before pushing Bob has to first fetch the changes from remote repository. Merge it to the local repo, resolve any merge conflicts and then push the changes to master.</a:t>
            </a:r>
          </a:p>
        </p:txBody>
      </p:sp>
      <p:sp>
        <p:nvSpPr>
          <p:cNvPr id="4" name="Slide Number Placeholder 3"/>
          <p:cNvSpPr>
            <a:spLocks noGrp="1"/>
          </p:cNvSpPr>
          <p:nvPr>
            <p:ph type="sldNum" sz="quarter" idx="10"/>
          </p:nvPr>
        </p:nvSpPr>
        <p:spPr/>
        <p:txBody>
          <a:bodyPr/>
          <a:lstStyle/>
          <a:p>
            <a:fld id="{6D8D5EA1-5292-4E85-8E55-59054675D9B5}" type="slidenum">
              <a:rPr lang="en-US" smtClean="0"/>
              <a:t>34</a:t>
            </a:fld>
            <a:endParaRPr lang="en-US" dirty="0"/>
          </a:p>
        </p:txBody>
      </p:sp>
    </p:spTree>
    <p:extLst>
      <p:ext uri="{BB962C8B-B14F-4D97-AF65-F5344CB8AC3E}">
        <p14:creationId xmlns:p14="http://schemas.microsoft.com/office/powerpoint/2010/main" val="130303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adds a new commit to his local repository and Bob is also developed </a:t>
            </a:r>
          </a:p>
        </p:txBody>
      </p:sp>
      <p:sp>
        <p:nvSpPr>
          <p:cNvPr id="4" name="Slide Number Placeholder 3"/>
          <p:cNvSpPr>
            <a:spLocks noGrp="1"/>
          </p:cNvSpPr>
          <p:nvPr>
            <p:ph type="sldNum" sz="quarter" idx="10"/>
          </p:nvPr>
        </p:nvSpPr>
        <p:spPr/>
        <p:txBody>
          <a:bodyPr/>
          <a:lstStyle/>
          <a:p>
            <a:fld id="{6D8D5EA1-5292-4E85-8E55-59054675D9B5}" type="slidenum">
              <a:rPr lang="en-US" smtClean="0"/>
              <a:t>35</a:t>
            </a:fld>
            <a:endParaRPr lang="en-US" dirty="0"/>
          </a:p>
        </p:txBody>
      </p:sp>
    </p:spTree>
    <p:extLst>
      <p:ext uri="{BB962C8B-B14F-4D97-AF65-F5344CB8AC3E}">
        <p14:creationId xmlns:p14="http://schemas.microsoft.com/office/powerpoint/2010/main" val="190311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can now push the changes to remote repository.</a:t>
            </a:r>
          </a:p>
        </p:txBody>
      </p:sp>
      <p:sp>
        <p:nvSpPr>
          <p:cNvPr id="4" name="Slide Number Placeholder 3"/>
          <p:cNvSpPr>
            <a:spLocks noGrp="1"/>
          </p:cNvSpPr>
          <p:nvPr>
            <p:ph type="sldNum" sz="quarter" idx="10"/>
          </p:nvPr>
        </p:nvSpPr>
        <p:spPr/>
        <p:txBody>
          <a:bodyPr/>
          <a:lstStyle/>
          <a:p>
            <a:fld id="{6D8D5EA1-5292-4E85-8E55-59054675D9B5}" type="slidenum">
              <a:rPr lang="en-US" smtClean="0"/>
              <a:t>36</a:t>
            </a:fld>
            <a:endParaRPr lang="en-US" dirty="0"/>
          </a:p>
        </p:txBody>
      </p:sp>
    </p:spTree>
    <p:extLst>
      <p:ext uri="{BB962C8B-B14F-4D97-AF65-F5344CB8AC3E}">
        <p14:creationId xmlns:p14="http://schemas.microsoft.com/office/powerpoint/2010/main" val="2799176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now pulls the changes and both of them get both the features. At this stage all the changes made by Alice and Bob are shared across the team with proper track and history.</a:t>
            </a:r>
          </a:p>
        </p:txBody>
      </p:sp>
      <p:sp>
        <p:nvSpPr>
          <p:cNvPr id="4" name="Slide Number Placeholder 3"/>
          <p:cNvSpPr>
            <a:spLocks noGrp="1"/>
          </p:cNvSpPr>
          <p:nvPr>
            <p:ph type="sldNum" sz="quarter" idx="10"/>
          </p:nvPr>
        </p:nvSpPr>
        <p:spPr/>
        <p:txBody>
          <a:bodyPr/>
          <a:lstStyle/>
          <a:p>
            <a:fld id="{6D8D5EA1-5292-4E85-8E55-59054675D9B5}" type="slidenum">
              <a:rPr lang="en-US" smtClean="0"/>
              <a:t>37</a:t>
            </a:fld>
            <a:endParaRPr lang="en-US" dirty="0"/>
          </a:p>
        </p:txBody>
      </p:sp>
    </p:spTree>
    <p:extLst>
      <p:ext uri="{BB962C8B-B14F-4D97-AF65-F5344CB8AC3E}">
        <p14:creationId xmlns:p14="http://schemas.microsoft.com/office/powerpoint/2010/main" val="584198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on branching. The advantage is you can keep your master branch clean and proceed with parallel development without infecting master.</a:t>
            </a:r>
          </a:p>
          <a:p>
            <a:r>
              <a:rPr lang="en-US" dirty="0"/>
              <a:t>You can also use branching if you just want to try out some stuff in your app and see how it fairs.</a:t>
            </a:r>
          </a:p>
          <a:p>
            <a:endParaRPr lang="en-US" dirty="0"/>
          </a:p>
        </p:txBody>
      </p:sp>
      <p:sp>
        <p:nvSpPr>
          <p:cNvPr id="4" name="Slide Number Placeholder 3"/>
          <p:cNvSpPr>
            <a:spLocks noGrp="1"/>
          </p:cNvSpPr>
          <p:nvPr>
            <p:ph type="sldNum" sz="quarter" idx="10"/>
          </p:nvPr>
        </p:nvSpPr>
        <p:spPr/>
        <p:txBody>
          <a:bodyPr/>
          <a:lstStyle/>
          <a:p>
            <a:fld id="{6D8D5EA1-5292-4E85-8E55-59054675D9B5}" type="slidenum">
              <a:rPr lang="en-US" smtClean="0"/>
              <a:t>38</a:t>
            </a:fld>
            <a:endParaRPr lang="en-US" dirty="0"/>
          </a:p>
        </p:txBody>
      </p:sp>
    </p:spTree>
    <p:extLst>
      <p:ext uri="{BB962C8B-B14F-4D97-AF65-F5344CB8AC3E}">
        <p14:creationId xmlns:p14="http://schemas.microsoft.com/office/powerpoint/2010/main" val="3022151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best practices that I follow in my development workflow. </a:t>
            </a:r>
          </a:p>
          <a:p>
            <a:pPr marL="171450" indent="-171450">
              <a:buFontTx/>
              <a:buChar char="-"/>
            </a:pPr>
            <a:r>
              <a:rPr lang="en-US" dirty="0"/>
              <a:t>Keep your commits smaller. Why ? So, code is unstable it easy to track down which commit has the broken file. Git doesn’t charge you $ per commit</a:t>
            </a:r>
          </a:p>
          <a:p>
            <a:pPr marL="171450" indent="-171450">
              <a:buFontTx/>
              <a:buChar char="-"/>
            </a:pPr>
            <a:r>
              <a:rPr lang="en-US" dirty="0"/>
              <a:t>Keep commit messages meaningful   </a:t>
            </a:r>
          </a:p>
        </p:txBody>
      </p:sp>
      <p:sp>
        <p:nvSpPr>
          <p:cNvPr id="4" name="Slide Number Placeholder 3"/>
          <p:cNvSpPr>
            <a:spLocks noGrp="1"/>
          </p:cNvSpPr>
          <p:nvPr>
            <p:ph type="sldNum" sz="quarter" idx="10"/>
          </p:nvPr>
        </p:nvSpPr>
        <p:spPr/>
        <p:txBody>
          <a:bodyPr/>
          <a:lstStyle/>
          <a:p>
            <a:fld id="{6D8D5EA1-5292-4E85-8E55-59054675D9B5}" type="slidenum">
              <a:rPr lang="en-US" smtClean="0"/>
              <a:t>39</a:t>
            </a:fld>
            <a:endParaRPr lang="en-US" dirty="0"/>
          </a:p>
        </p:txBody>
      </p:sp>
    </p:spTree>
    <p:extLst>
      <p:ext uri="{BB962C8B-B14F-4D97-AF65-F5344CB8AC3E}">
        <p14:creationId xmlns:p14="http://schemas.microsoft.com/office/powerpoint/2010/main" val="420402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D5EA1-5292-4E85-8E55-59054675D9B5}" type="slidenum">
              <a:rPr lang="en-US" smtClean="0"/>
              <a:t>40</a:t>
            </a:fld>
            <a:endParaRPr lang="en-US" dirty="0"/>
          </a:p>
        </p:txBody>
      </p:sp>
    </p:spTree>
    <p:extLst>
      <p:ext uri="{BB962C8B-B14F-4D97-AF65-F5344CB8AC3E}">
        <p14:creationId xmlns:p14="http://schemas.microsoft.com/office/powerpoint/2010/main" val="309284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a distributed version control system. A version control system is a tool that allows us to manage changes made to blobs. Which can be </a:t>
            </a:r>
          </a:p>
          <a:p>
            <a:endParaRPr lang="en-US" dirty="0"/>
          </a:p>
          <a:p>
            <a:r>
              <a:rPr lang="en-US" dirty="0"/>
              <a:t> It is a tool that allows you to track your code history. Allows you to peek into the past and see what a code looks like at any given point of development. </a:t>
            </a:r>
          </a:p>
          <a:p>
            <a:endParaRPr lang="en-US" dirty="0"/>
          </a:p>
          <a:p>
            <a:r>
              <a:rPr lang="en-US" dirty="0"/>
              <a:t>An important tool to collaborate with other fellow developers. As developers you can’t collaborate efficiently by sending pieces of code in a zip file, or sharing it over the folder. </a:t>
            </a:r>
          </a:p>
          <a:p>
            <a:r>
              <a:rPr lang="en-US" dirty="0"/>
              <a:t>Pro Tip: if a company shares it code over transfer folder or network drive it isn’t the company for a developer to join. Period!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Source of truth, it is important to track down developers who made the changes and what changes are done.  </a:t>
            </a:r>
            <a:endParaRPr lang="en-US" dirty="0"/>
          </a:p>
        </p:txBody>
      </p:sp>
      <p:sp>
        <p:nvSpPr>
          <p:cNvPr id="4" name="Slide Number Placeholder 3"/>
          <p:cNvSpPr>
            <a:spLocks noGrp="1"/>
          </p:cNvSpPr>
          <p:nvPr>
            <p:ph type="sldNum" sz="quarter" idx="10"/>
          </p:nvPr>
        </p:nvSpPr>
        <p:spPr/>
        <p:txBody>
          <a:bodyPr/>
          <a:lstStyle/>
          <a:p>
            <a:fld id="{6D8D5EA1-5292-4E85-8E55-59054675D9B5}" type="slidenum">
              <a:rPr lang="en-US" smtClean="0"/>
              <a:t>8</a:t>
            </a:fld>
            <a:endParaRPr lang="en-US" dirty="0"/>
          </a:p>
        </p:txBody>
      </p:sp>
    </p:spTree>
    <p:extLst>
      <p:ext uri="{BB962C8B-B14F-4D97-AF65-F5344CB8AC3E}">
        <p14:creationId xmlns:p14="http://schemas.microsoft.com/office/powerpoint/2010/main" val="188028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is one liner which states what it does in concise form</a:t>
            </a:r>
          </a:p>
          <a:p>
            <a:r>
              <a:rPr lang="en-US" dirty="0"/>
              <a:t>There should be one space between title and description. Description should include why it was changed, what was changed etc.</a:t>
            </a:r>
          </a:p>
          <a:p>
            <a:r>
              <a:rPr lang="en-US" dirty="0"/>
              <a:t>Meta data:  may contain external links for additional information</a:t>
            </a:r>
          </a:p>
        </p:txBody>
      </p:sp>
      <p:sp>
        <p:nvSpPr>
          <p:cNvPr id="4" name="Slide Number Placeholder 3"/>
          <p:cNvSpPr>
            <a:spLocks noGrp="1"/>
          </p:cNvSpPr>
          <p:nvPr>
            <p:ph type="sldNum" sz="quarter" idx="10"/>
          </p:nvPr>
        </p:nvSpPr>
        <p:spPr/>
        <p:txBody>
          <a:bodyPr/>
          <a:lstStyle/>
          <a:p>
            <a:fld id="{6D8D5EA1-5292-4E85-8E55-59054675D9B5}" type="slidenum">
              <a:rPr lang="en-US" smtClean="0"/>
              <a:t>41</a:t>
            </a:fld>
            <a:endParaRPr lang="en-US" dirty="0"/>
          </a:p>
        </p:txBody>
      </p:sp>
    </p:spTree>
    <p:extLst>
      <p:ext uri="{BB962C8B-B14F-4D97-AF65-F5344CB8AC3E}">
        <p14:creationId xmlns:p14="http://schemas.microsoft.com/office/powerpoint/2010/main" val="2169662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 is the single source of truth. Holds the code that IS ALWAYS working</a:t>
            </a:r>
          </a:p>
          <a:p>
            <a:r>
              <a:rPr lang="en-US" dirty="0"/>
              <a:t>Develop – is the secondary branch where the parallel development takes place. Develop branch may further be divided into several feature branches</a:t>
            </a:r>
          </a:p>
          <a:p>
            <a:r>
              <a:rPr lang="en-US" dirty="0"/>
              <a:t>Feature branch must merge back to develop and not to any other branch.</a:t>
            </a:r>
          </a:p>
          <a:p>
            <a:r>
              <a:rPr lang="en-US" dirty="0"/>
              <a:t>Release branch – Once you are done with all the feature request changes you can merge all features into develop. Merge develop in Release branch</a:t>
            </a:r>
          </a:p>
          <a:p>
            <a:r>
              <a:rPr lang="en-US" dirty="0"/>
              <a:t>Although you know that codebase is well tested. For unexpected changes may also have hotfixes branch, which might contain the last minute changes to make the code working</a:t>
            </a:r>
          </a:p>
          <a:p>
            <a:r>
              <a:rPr lang="en-US" dirty="0"/>
              <a:t>The hot fixes are merged into releases ONLY. And once approved, the releases is merged back to develop as to get the latest changes</a:t>
            </a:r>
          </a:p>
        </p:txBody>
      </p:sp>
      <p:sp>
        <p:nvSpPr>
          <p:cNvPr id="4" name="Slide Number Placeholder 3"/>
          <p:cNvSpPr>
            <a:spLocks noGrp="1"/>
          </p:cNvSpPr>
          <p:nvPr>
            <p:ph type="sldNum" sz="quarter" idx="10"/>
          </p:nvPr>
        </p:nvSpPr>
        <p:spPr/>
        <p:txBody>
          <a:bodyPr/>
          <a:lstStyle/>
          <a:p>
            <a:fld id="{6D8D5EA1-5292-4E85-8E55-59054675D9B5}" type="slidenum">
              <a:rPr lang="en-US" smtClean="0"/>
              <a:t>42</a:t>
            </a:fld>
            <a:endParaRPr lang="en-US" dirty="0"/>
          </a:p>
        </p:txBody>
      </p:sp>
    </p:spTree>
    <p:extLst>
      <p:ext uri="{BB962C8B-B14F-4D97-AF65-F5344CB8AC3E}">
        <p14:creationId xmlns:p14="http://schemas.microsoft.com/office/powerpoint/2010/main" val="1005636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diagram</a:t>
            </a:r>
          </a:p>
        </p:txBody>
      </p:sp>
      <p:sp>
        <p:nvSpPr>
          <p:cNvPr id="4" name="Slide Number Placeholder 3"/>
          <p:cNvSpPr>
            <a:spLocks noGrp="1"/>
          </p:cNvSpPr>
          <p:nvPr>
            <p:ph type="sldNum" sz="quarter" idx="10"/>
          </p:nvPr>
        </p:nvSpPr>
        <p:spPr/>
        <p:txBody>
          <a:bodyPr/>
          <a:lstStyle/>
          <a:p>
            <a:fld id="{6D8D5EA1-5292-4E85-8E55-59054675D9B5}" type="slidenum">
              <a:rPr lang="en-US" smtClean="0"/>
              <a:t>43</a:t>
            </a:fld>
            <a:endParaRPr lang="en-US" dirty="0"/>
          </a:p>
        </p:txBody>
      </p:sp>
    </p:spTree>
    <p:extLst>
      <p:ext uri="{BB962C8B-B14F-4D97-AF65-F5344CB8AC3E}">
        <p14:creationId xmlns:p14="http://schemas.microsoft.com/office/powerpoint/2010/main" val="2281974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to learn in git? There is much more to advanced topics that you can learn.</a:t>
            </a:r>
          </a:p>
        </p:txBody>
      </p:sp>
      <p:sp>
        <p:nvSpPr>
          <p:cNvPr id="4" name="Slide Number Placeholder 3"/>
          <p:cNvSpPr>
            <a:spLocks noGrp="1"/>
          </p:cNvSpPr>
          <p:nvPr>
            <p:ph type="sldNum" sz="quarter" idx="10"/>
          </p:nvPr>
        </p:nvSpPr>
        <p:spPr/>
        <p:txBody>
          <a:bodyPr/>
          <a:lstStyle/>
          <a:p>
            <a:fld id="{6D8D5EA1-5292-4E85-8E55-59054675D9B5}" type="slidenum">
              <a:rPr lang="en-US" smtClean="0"/>
              <a:t>45</a:t>
            </a:fld>
            <a:endParaRPr lang="en-US" dirty="0"/>
          </a:p>
        </p:txBody>
      </p:sp>
    </p:spTree>
    <p:extLst>
      <p:ext uri="{BB962C8B-B14F-4D97-AF65-F5344CB8AC3E}">
        <p14:creationId xmlns:p14="http://schemas.microsoft.com/office/powerpoint/2010/main" val="185842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us feedback on what did you like about it or think we can improve. </a:t>
            </a:r>
          </a:p>
        </p:txBody>
      </p:sp>
      <p:sp>
        <p:nvSpPr>
          <p:cNvPr id="4" name="Slide Number Placeholder 3"/>
          <p:cNvSpPr>
            <a:spLocks noGrp="1"/>
          </p:cNvSpPr>
          <p:nvPr>
            <p:ph type="sldNum" sz="quarter" idx="10"/>
          </p:nvPr>
        </p:nvSpPr>
        <p:spPr/>
        <p:txBody>
          <a:bodyPr/>
          <a:lstStyle/>
          <a:p>
            <a:fld id="{6D8D5EA1-5292-4E85-8E55-59054675D9B5}" type="slidenum">
              <a:rPr lang="en-US" smtClean="0"/>
              <a:t>47</a:t>
            </a:fld>
            <a:endParaRPr lang="en-US" dirty="0"/>
          </a:p>
        </p:txBody>
      </p:sp>
    </p:spTree>
    <p:extLst>
      <p:ext uri="{BB962C8B-B14F-4D97-AF65-F5344CB8AC3E}">
        <p14:creationId xmlns:p14="http://schemas.microsoft.com/office/powerpoint/2010/main" val="82245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Well there are couple of reasons</a:t>
            </a:r>
          </a:p>
          <a:p>
            <a:pPr marL="171450" indent="-171450">
              <a:buFontTx/>
              <a:buChar char="-"/>
            </a:pPr>
            <a:r>
              <a:rPr lang="en-US" dirty="0"/>
              <a:t>Developers need to share codebase easily</a:t>
            </a:r>
          </a:p>
          <a:p>
            <a:pPr marL="171450" indent="-171450">
              <a:buFontTx/>
              <a:buChar char="-"/>
            </a:pPr>
            <a:r>
              <a:rPr lang="en-US" dirty="0"/>
              <a:t>Keep track of all changes , undo, redo or time travel over months of development and compare code base. </a:t>
            </a:r>
          </a:p>
          <a:p>
            <a:pPr marL="171450" indent="-171450">
              <a:buFontTx/>
              <a:buChar char="-"/>
            </a:pPr>
            <a:r>
              <a:rPr lang="en-US" dirty="0"/>
              <a:t>Maintain working copies of same code base</a:t>
            </a:r>
          </a:p>
          <a:p>
            <a:pPr marL="171450" indent="-171450">
              <a:buFontTx/>
              <a:buChar char="-"/>
            </a:pPr>
            <a:r>
              <a:rPr lang="en-US" dirty="0"/>
              <a:t>Communicate changes made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Still need a reason to learn?</a:t>
            </a:r>
          </a:p>
          <a:p>
            <a:pPr marL="0" indent="0">
              <a:buFont typeface="Arial" panose="020B0604020202020204" pitchFamily="34" charset="0"/>
              <a:buNone/>
            </a:pPr>
            <a:r>
              <a:rPr lang="en-US" dirty="0"/>
              <a:t>It is a industry wide tool that is being used by thousands of developers everyday. If you don’t know it probably you’ll never be able to collaborate with them</a:t>
            </a:r>
          </a:p>
          <a:p>
            <a:pPr marL="0" indent="0">
              <a:buFont typeface="Arial" panose="020B0604020202020204" pitchFamily="34" charset="0"/>
              <a:buNone/>
            </a:pPr>
            <a:r>
              <a:rPr lang="en-US" dirty="0"/>
              <a:t>It is super powerful once you know. Employers expect you to know Git basics and have proficiency. </a:t>
            </a:r>
          </a:p>
          <a:p>
            <a:endParaRPr lang="en-US" dirty="0"/>
          </a:p>
          <a:p>
            <a:endParaRPr lang="en-US" dirty="0"/>
          </a:p>
        </p:txBody>
      </p:sp>
      <p:sp>
        <p:nvSpPr>
          <p:cNvPr id="4" name="Slide Number Placeholder 3"/>
          <p:cNvSpPr>
            <a:spLocks noGrp="1"/>
          </p:cNvSpPr>
          <p:nvPr>
            <p:ph type="sldNum" sz="quarter" idx="10"/>
          </p:nvPr>
        </p:nvSpPr>
        <p:spPr/>
        <p:txBody>
          <a:bodyPr/>
          <a:lstStyle/>
          <a:p>
            <a:fld id="{6D8D5EA1-5292-4E85-8E55-59054675D9B5}" type="slidenum">
              <a:rPr lang="en-US" smtClean="0"/>
              <a:t>9</a:t>
            </a:fld>
            <a:endParaRPr lang="en-US" dirty="0"/>
          </a:p>
        </p:txBody>
      </p:sp>
    </p:spTree>
    <p:extLst>
      <p:ext uri="{BB962C8B-B14F-4D97-AF65-F5344CB8AC3E}">
        <p14:creationId xmlns:p14="http://schemas.microsoft.com/office/powerpoint/2010/main" val="357554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D5EA1-5292-4E85-8E55-59054675D9B5}" type="slidenum">
              <a:rPr lang="en-US" smtClean="0"/>
              <a:t>18</a:t>
            </a:fld>
            <a:endParaRPr lang="en-US" dirty="0"/>
          </a:p>
        </p:txBody>
      </p:sp>
    </p:spTree>
    <p:extLst>
      <p:ext uri="{BB962C8B-B14F-4D97-AF65-F5344CB8AC3E}">
        <p14:creationId xmlns:p14="http://schemas.microsoft.com/office/powerpoint/2010/main" val="4175321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builds a semi-calculator app that just adds and subtracts numbers. And saves it to local directory</a:t>
            </a:r>
          </a:p>
        </p:txBody>
      </p:sp>
      <p:sp>
        <p:nvSpPr>
          <p:cNvPr id="4" name="Slide Number Placeholder 3"/>
          <p:cNvSpPr>
            <a:spLocks noGrp="1"/>
          </p:cNvSpPr>
          <p:nvPr>
            <p:ph type="sldNum" sz="quarter" idx="10"/>
          </p:nvPr>
        </p:nvSpPr>
        <p:spPr/>
        <p:txBody>
          <a:bodyPr/>
          <a:lstStyle/>
          <a:p>
            <a:fld id="{6D8D5EA1-5292-4E85-8E55-59054675D9B5}" type="slidenum">
              <a:rPr lang="en-US" smtClean="0"/>
              <a:t>22</a:t>
            </a:fld>
            <a:endParaRPr lang="en-US" dirty="0"/>
          </a:p>
        </p:txBody>
      </p:sp>
    </p:spTree>
    <p:extLst>
      <p:ext uri="{BB962C8B-B14F-4D97-AF65-F5344CB8AC3E}">
        <p14:creationId xmlns:p14="http://schemas.microsoft.com/office/powerpoint/2010/main" val="9886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also designs a calculator that can multiply and divide numbers. And adds one more file to it.</a:t>
            </a:r>
          </a:p>
        </p:txBody>
      </p:sp>
      <p:sp>
        <p:nvSpPr>
          <p:cNvPr id="4" name="Slide Number Placeholder 3"/>
          <p:cNvSpPr>
            <a:spLocks noGrp="1"/>
          </p:cNvSpPr>
          <p:nvPr>
            <p:ph type="sldNum" sz="quarter" idx="10"/>
          </p:nvPr>
        </p:nvSpPr>
        <p:spPr/>
        <p:txBody>
          <a:bodyPr/>
          <a:lstStyle/>
          <a:p>
            <a:fld id="{6D8D5EA1-5292-4E85-8E55-59054675D9B5}" type="slidenum">
              <a:rPr lang="en-US" smtClean="0"/>
              <a:t>23</a:t>
            </a:fld>
            <a:endParaRPr lang="en-US" dirty="0"/>
          </a:p>
        </p:txBody>
      </p:sp>
    </p:spTree>
    <p:extLst>
      <p:ext uri="{BB962C8B-B14F-4D97-AF65-F5344CB8AC3E}">
        <p14:creationId xmlns:p14="http://schemas.microsoft.com/office/powerpoint/2010/main" val="84589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genius Average Joe changes all the file thinking the calculators were wrongly designed. Hence, changes everything and replaces the files in directory.</a:t>
            </a:r>
          </a:p>
        </p:txBody>
      </p:sp>
      <p:sp>
        <p:nvSpPr>
          <p:cNvPr id="4" name="Slide Number Placeholder 3"/>
          <p:cNvSpPr>
            <a:spLocks noGrp="1"/>
          </p:cNvSpPr>
          <p:nvPr>
            <p:ph type="sldNum" sz="quarter" idx="10"/>
          </p:nvPr>
        </p:nvSpPr>
        <p:spPr/>
        <p:txBody>
          <a:bodyPr/>
          <a:lstStyle/>
          <a:p>
            <a:fld id="{6D8D5EA1-5292-4E85-8E55-59054675D9B5}" type="slidenum">
              <a:rPr lang="en-US" smtClean="0"/>
              <a:t>24</a:t>
            </a:fld>
            <a:endParaRPr lang="en-US" dirty="0"/>
          </a:p>
        </p:txBody>
      </p:sp>
    </p:spTree>
    <p:extLst>
      <p:ext uri="{BB962C8B-B14F-4D97-AF65-F5344CB8AC3E}">
        <p14:creationId xmlns:p14="http://schemas.microsoft.com/office/powerpoint/2010/main" val="371551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weekend everyone thinks they have created a great calculator and which safely resides in directory. But on Monday nobody knows who made the change to the files. </a:t>
            </a:r>
          </a:p>
          <a:p>
            <a:r>
              <a:rPr lang="en-US" dirty="0"/>
              <a:t>Joe is too drunk to realize he was the one who replaced the files!.  Perfect Recipe for disaster. </a:t>
            </a:r>
          </a:p>
        </p:txBody>
      </p:sp>
      <p:sp>
        <p:nvSpPr>
          <p:cNvPr id="4" name="Slide Number Placeholder 3"/>
          <p:cNvSpPr>
            <a:spLocks noGrp="1"/>
          </p:cNvSpPr>
          <p:nvPr>
            <p:ph type="sldNum" sz="quarter" idx="10"/>
          </p:nvPr>
        </p:nvSpPr>
        <p:spPr/>
        <p:txBody>
          <a:bodyPr/>
          <a:lstStyle/>
          <a:p>
            <a:fld id="{6D8D5EA1-5292-4E85-8E55-59054675D9B5}" type="slidenum">
              <a:rPr lang="en-US" smtClean="0"/>
              <a:t>25</a:t>
            </a:fld>
            <a:endParaRPr lang="en-US" dirty="0"/>
          </a:p>
        </p:txBody>
      </p:sp>
    </p:spTree>
    <p:extLst>
      <p:ext uri="{BB962C8B-B14F-4D97-AF65-F5344CB8AC3E}">
        <p14:creationId xmlns:p14="http://schemas.microsoft.com/office/powerpoint/2010/main" val="37412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we can track our codebase. Next important thing we have to learn is, to use git as a tool to collaborate with other developers.</a:t>
            </a:r>
          </a:p>
          <a:p>
            <a:r>
              <a:rPr lang="en-US" dirty="0"/>
              <a:t>So, here is where remote repositories come into play. Many companies like Bitbucket and Git hub are based on hosting these remote repositories. </a:t>
            </a:r>
          </a:p>
          <a:p>
            <a:r>
              <a:rPr lang="en-US" dirty="0"/>
              <a:t>FYI Git hub and Git are not same. </a:t>
            </a:r>
            <a:r>
              <a:rPr lang="en-US" dirty="0">
                <a:sym typeface="Wingdings" panose="05000000000000000000" pitchFamily="2" charset="2"/>
              </a:rPr>
              <a:t> </a:t>
            </a:r>
          </a:p>
          <a:p>
            <a:endParaRPr lang="en-US" dirty="0"/>
          </a:p>
          <a:p>
            <a:endParaRPr lang="en-US" dirty="0"/>
          </a:p>
        </p:txBody>
      </p:sp>
      <p:sp>
        <p:nvSpPr>
          <p:cNvPr id="4" name="Slide Number Placeholder 3"/>
          <p:cNvSpPr>
            <a:spLocks noGrp="1"/>
          </p:cNvSpPr>
          <p:nvPr>
            <p:ph type="sldNum" sz="quarter" idx="10"/>
          </p:nvPr>
        </p:nvSpPr>
        <p:spPr/>
        <p:txBody>
          <a:bodyPr/>
          <a:lstStyle/>
          <a:p>
            <a:fld id="{6D8D5EA1-5292-4E85-8E55-59054675D9B5}" type="slidenum">
              <a:rPr lang="en-US" smtClean="0"/>
              <a:t>30</a:t>
            </a:fld>
            <a:endParaRPr lang="en-US" dirty="0"/>
          </a:p>
        </p:txBody>
      </p:sp>
    </p:spTree>
    <p:extLst>
      <p:ext uri="{BB962C8B-B14F-4D97-AF65-F5344CB8AC3E}">
        <p14:creationId xmlns:p14="http://schemas.microsoft.com/office/powerpoint/2010/main" val="137083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7D9F8C-E2DE-435D-AF01-D2E3098379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40B5A533-CF55-4FB4-8F28-7E7116C4A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959E0D5-50B8-43F1-8980-71088E0E0443}"/>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6" name="Slide Number Placeholder 5">
            <a:extLst>
              <a:ext uri="{FF2B5EF4-FFF2-40B4-BE49-F238E27FC236}">
                <a16:creationId xmlns="" xmlns:a16="http://schemas.microsoft.com/office/drawing/2014/main" id="{74D5949E-DB05-409A-AD3E-8BDA35F57A7D}"/>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298343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1692614-9B8A-46CD-910D-FFE1B7FB09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AC903E4-0DEC-4D30-BF2A-D8EB74A2CB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578D3EF-4E15-4753-B664-9DC29AED4AA6}"/>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5" name="Footer Placeholder 4">
            <a:extLst>
              <a:ext uri="{FF2B5EF4-FFF2-40B4-BE49-F238E27FC236}">
                <a16:creationId xmlns="" xmlns:a16="http://schemas.microsoft.com/office/drawing/2014/main" id="{755A1BF3-D5CD-466E-AADE-7BC31295B432}"/>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6" name="Slide Number Placeholder 5">
            <a:extLst>
              <a:ext uri="{FF2B5EF4-FFF2-40B4-BE49-F238E27FC236}">
                <a16:creationId xmlns="" xmlns:a16="http://schemas.microsoft.com/office/drawing/2014/main" id="{31F05E82-C372-44E5-9BEE-303C46F458BA}"/>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165812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7979C9-AB4C-48C7-AE32-8004E13149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330B83B-457F-49EC-A820-A34A00D168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9A9D4E0-2058-4150-B276-0DA269D39C0C}"/>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5" name="Footer Placeholder 4">
            <a:extLst>
              <a:ext uri="{FF2B5EF4-FFF2-40B4-BE49-F238E27FC236}">
                <a16:creationId xmlns="" xmlns:a16="http://schemas.microsoft.com/office/drawing/2014/main" id="{9CA4BCAB-89D9-4F26-AD59-A867F06DD701}"/>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6" name="Slide Number Placeholder 5">
            <a:extLst>
              <a:ext uri="{FF2B5EF4-FFF2-40B4-BE49-F238E27FC236}">
                <a16:creationId xmlns="" xmlns:a16="http://schemas.microsoft.com/office/drawing/2014/main" id="{032B5B21-D974-483A-9B4F-CACBEC29032E}"/>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212585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498F3F-5320-45C5-A8F0-2C1C44FD8A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7E8A1252-D39A-461B-8838-4A6FB6667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A5D3543D-55E7-4E91-9EA4-B4246646DBB5}"/>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5" name="Footer Placeholder 4">
            <a:extLst>
              <a:ext uri="{FF2B5EF4-FFF2-40B4-BE49-F238E27FC236}">
                <a16:creationId xmlns="" xmlns:a16="http://schemas.microsoft.com/office/drawing/2014/main" id="{CD3C9F4C-BA4D-41D9-9434-7F9029A9E204}"/>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6" name="Slide Number Placeholder 5">
            <a:extLst>
              <a:ext uri="{FF2B5EF4-FFF2-40B4-BE49-F238E27FC236}">
                <a16:creationId xmlns="" xmlns:a16="http://schemas.microsoft.com/office/drawing/2014/main" id="{14E4C56D-BE88-4605-AA96-460964C1ABF6}"/>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662034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455F72-6726-4E75-8ACD-B111AC6B9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FF514BB-C288-4B64-88B0-4A1651EB8A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7DC1AA0-C472-430F-AEDD-9239129C02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63CAA79-FD51-4206-BC70-339A12DDD4AD}"/>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6" name="Footer Placeholder 5">
            <a:extLst>
              <a:ext uri="{FF2B5EF4-FFF2-40B4-BE49-F238E27FC236}">
                <a16:creationId xmlns="" xmlns:a16="http://schemas.microsoft.com/office/drawing/2014/main" id="{2E3CDD54-7A71-44AA-A384-38C9E82E8345}"/>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7" name="Slide Number Placeholder 6">
            <a:extLst>
              <a:ext uri="{FF2B5EF4-FFF2-40B4-BE49-F238E27FC236}">
                <a16:creationId xmlns="" xmlns:a16="http://schemas.microsoft.com/office/drawing/2014/main" id="{E4DF1251-E58C-402C-B1F6-3C8DAF1F5B67}"/>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3828398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0EE0F7-3899-48EF-8C27-887388337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22C4A2C-4A8E-4246-8A6F-E2576D6080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6EC2535-BE81-4ED5-9A3C-9EDD40801E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B71F77F-CA9D-4F1B-962C-508DC2B600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9FD0AAD-B001-4897-8697-F621814B5F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51815124-602F-479F-B3B5-79F7FB77CC22}"/>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8" name="Footer Placeholder 7">
            <a:extLst>
              <a:ext uri="{FF2B5EF4-FFF2-40B4-BE49-F238E27FC236}">
                <a16:creationId xmlns="" xmlns:a16="http://schemas.microsoft.com/office/drawing/2014/main" id="{ECAF9D6C-6EF3-4B98-B56C-94E7837780D8}"/>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9" name="Slide Number Placeholder 8">
            <a:extLst>
              <a:ext uri="{FF2B5EF4-FFF2-40B4-BE49-F238E27FC236}">
                <a16:creationId xmlns="" xmlns:a16="http://schemas.microsoft.com/office/drawing/2014/main" id="{1B516F3F-9F50-4637-8BE4-1995C24E8D6F}"/>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2967227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8DCD5F-0B91-4E25-83CB-08CDE7938485}"/>
              </a:ext>
            </a:extLst>
          </p:cNvPr>
          <p:cNvSpPr>
            <a:spLocks noGrp="1"/>
          </p:cNvSpPr>
          <p:nvPr>
            <p:ph type="title"/>
          </p:nvPr>
        </p:nvSpPr>
        <p:spPr/>
        <p:txBody>
          <a:bodyPr/>
          <a:lstStyle/>
          <a:p>
            <a:r>
              <a:rPr lang="en-US" dirty="0"/>
              <a:t>Click to edit Master title style</a:t>
            </a:r>
          </a:p>
        </p:txBody>
      </p:sp>
      <p:sp>
        <p:nvSpPr>
          <p:cNvPr id="9" name="Date Placeholder 8">
            <a:extLst>
              <a:ext uri="{FF2B5EF4-FFF2-40B4-BE49-F238E27FC236}">
                <a16:creationId xmlns="" xmlns:a16="http://schemas.microsoft.com/office/drawing/2014/main" id="{C4B9EB99-C16E-4F67-B461-87621FF29EA5}"/>
              </a:ext>
            </a:extLst>
          </p:cNvPr>
          <p:cNvSpPr>
            <a:spLocks noGrp="1"/>
          </p:cNvSpPr>
          <p:nvPr>
            <p:ph type="dt" sz="half" idx="10"/>
          </p:nvPr>
        </p:nvSpPr>
        <p:spPr>
          <a:xfrm>
            <a:off x="169985" y="6356350"/>
            <a:ext cx="2743200" cy="365125"/>
          </a:xfrm>
          <a:prstGeom prst="rect">
            <a:avLst/>
          </a:prstGeom>
        </p:spPr>
        <p:txBody>
          <a:bodyPr/>
          <a:lstStyle/>
          <a:p>
            <a:fld id="{1839E8EA-E4F2-401B-A8EF-A9FCF5D5B896}" type="datetimeFigureOut">
              <a:rPr lang="en-US" smtClean="0"/>
              <a:t>10/31/17</a:t>
            </a:fld>
            <a:endParaRPr lang="en-US" dirty="0"/>
          </a:p>
        </p:txBody>
      </p:sp>
      <p:sp>
        <p:nvSpPr>
          <p:cNvPr id="10" name="Footer Placeholder 9">
            <a:extLst>
              <a:ext uri="{FF2B5EF4-FFF2-40B4-BE49-F238E27FC236}">
                <a16:creationId xmlns="" xmlns:a16="http://schemas.microsoft.com/office/drawing/2014/main" id="{9FB11116-E6A7-4C58-B8AE-58FC0A6BCF30}"/>
              </a:ext>
            </a:extLst>
          </p:cNvPr>
          <p:cNvSpPr>
            <a:spLocks noGrp="1"/>
          </p:cNvSpPr>
          <p:nvPr>
            <p:ph type="ftr" sz="quarter" idx="11"/>
          </p:nvPr>
        </p:nvSpPr>
        <p:spPr>
          <a:xfrm>
            <a:off x="3405554" y="6356349"/>
            <a:ext cx="4114800" cy="365125"/>
          </a:xfrm>
          <a:prstGeom prst="rect">
            <a:avLst/>
          </a:prstGeom>
        </p:spPr>
        <p:txBody>
          <a:bodyPr/>
          <a:lstStyle/>
          <a:p>
            <a:endParaRPr lang="en-US" dirty="0"/>
          </a:p>
        </p:txBody>
      </p:sp>
      <p:sp>
        <p:nvSpPr>
          <p:cNvPr id="11" name="Slide Number Placeholder 10">
            <a:extLst>
              <a:ext uri="{FF2B5EF4-FFF2-40B4-BE49-F238E27FC236}">
                <a16:creationId xmlns="" xmlns:a16="http://schemas.microsoft.com/office/drawing/2014/main" id="{00485AB6-CAE7-47F3-833C-657E20BAF275}"/>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628170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896B43-2656-4C10-8A31-6CB7A0469B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CF6A7CD-00DD-44EA-87B8-BA090EF444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FB998488-B448-497C-A72C-6C6C6AE34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F51D1FB5-DADF-43EE-9BEB-1952ADDB8675}"/>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6" name="Footer Placeholder 5">
            <a:extLst>
              <a:ext uri="{FF2B5EF4-FFF2-40B4-BE49-F238E27FC236}">
                <a16:creationId xmlns="" xmlns:a16="http://schemas.microsoft.com/office/drawing/2014/main" id="{9C7245C7-F98A-4E5B-B588-EA4C40C5FEA8}"/>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7" name="Slide Number Placeholder 6">
            <a:extLst>
              <a:ext uri="{FF2B5EF4-FFF2-40B4-BE49-F238E27FC236}">
                <a16:creationId xmlns="" xmlns:a16="http://schemas.microsoft.com/office/drawing/2014/main" id="{28124B5E-B246-4964-A0BA-273182C58021}"/>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2762681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225841-9947-4DF6-9E7F-9D062BFDE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6AAB462-32DF-453B-A113-15D4A568E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24FA0471-1A99-4A28-BE0F-67E02098B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AA9E912-1442-47F7-A822-7A177374A37E}"/>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6" name="Footer Placeholder 5">
            <a:extLst>
              <a:ext uri="{FF2B5EF4-FFF2-40B4-BE49-F238E27FC236}">
                <a16:creationId xmlns="" xmlns:a16="http://schemas.microsoft.com/office/drawing/2014/main" id="{99538706-2A22-4F7C-926A-E1575A7273BC}"/>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7" name="Slide Number Placeholder 6">
            <a:extLst>
              <a:ext uri="{FF2B5EF4-FFF2-40B4-BE49-F238E27FC236}">
                <a16:creationId xmlns="" xmlns:a16="http://schemas.microsoft.com/office/drawing/2014/main" id="{251DEA21-A42E-4AC2-8023-2845E66956C4}"/>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901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BE3D41-1B94-41F2-97D7-A5D650B491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2ACABC8-4488-4CB5-A42B-F92ECC071D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AC9BFC2-3B1B-4B74-8E27-1F842281B21D}"/>
              </a:ext>
            </a:extLst>
          </p:cNvPr>
          <p:cNvSpPr>
            <a:spLocks noGrp="1"/>
          </p:cNvSpPr>
          <p:nvPr>
            <p:ph type="dt" sz="half" idx="10"/>
          </p:nvPr>
        </p:nvSpPr>
        <p:spPr>
          <a:xfrm>
            <a:off x="838200" y="6356350"/>
            <a:ext cx="2743200" cy="365125"/>
          </a:xfrm>
          <a:prstGeom prst="rect">
            <a:avLst/>
          </a:prstGeom>
        </p:spPr>
        <p:txBody>
          <a:bodyPr/>
          <a:lstStyle/>
          <a:p>
            <a:fld id="{1839E8EA-E4F2-401B-A8EF-A9FCF5D5B896}" type="datetimeFigureOut">
              <a:rPr lang="en-US" smtClean="0"/>
              <a:t>10/31/17</a:t>
            </a:fld>
            <a:endParaRPr lang="en-US" dirty="0"/>
          </a:p>
        </p:txBody>
      </p:sp>
      <p:sp>
        <p:nvSpPr>
          <p:cNvPr id="5" name="Footer Placeholder 4">
            <a:extLst>
              <a:ext uri="{FF2B5EF4-FFF2-40B4-BE49-F238E27FC236}">
                <a16:creationId xmlns="" xmlns:a16="http://schemas.microsoft.com/office/drawing/2014/main" id="{9251598B-E7FA-4380-B297-9946BE0613B7}"/>
              </a:ext>
            </a:extLst>
          </p:cNvPr>
          <p:cNvSpPr>
            <a:spLocks noGrp="1"/>
          </p:cNvSpPr>
          <p:nvPr>
            <p:ph type="ftr" sz="quarter" idx="11"/>
          </p:nvPr>
        </p:nvSpPr>
        <p:spPr>
          <a:xfrm>
            <a:off x="6773008" y="4001294"/>
            <a:ext cx="4114800" cy="365125"/>
          </a:xfrm>
          <a:prstGeom prst="rect">
            <a:avLst/>
          </a:prstGeom>
        </p:spPr>
        <p:txBody>
          <a:bodyPr/>
          <a:lstStyle/>
          <a:p>
            <a:endParaRPr lang="en-US" dirty="0"/>
          </a:p>
        </p:txBody>
      </p:sp>
      <p:sp>
        <p:nvSpPr>
          <p:cNvPr id="6" name="Slide Number Placeholder 5">
            <a:extLst>
              <a:ext uri="{FF2B5EF4-FFF2-40B4-BE49-F238E27FC236}">
                <a16:creationId xmlns="" xmlns:a16="http://schemas.microsoft.com/office/drawing/2014/main" id="{0EA582F8-FDC9-4805-9B2F-034D8DA6C1F2}"/>
              </a:ext>
            </a:extLst>
          </p:cNvPr>
          <p:cNvSpPr>
            <a:spLocks noGrp="1"/>
          </p:cNvSpPr>
          <p:nvPr>
            <p:ph type="sldNum" sz="quarter" idx="12"/>
          </p:nvPr>
        </p:nvSpPr>
        <p:spPr/>
        <p:txBody>
          <a:bodyPr/>
          <a:lstStyle/>
          <a:p>
            <a:fld id="{4CD8F0BA-36B8-4733-AFEA-1CCE88DCC90C}" type="slidenum">
              <a:rPr lang="en-US" smtClean="0"/>
              <a:t>‹#›</a:t>
            </a:fld>
            <a:endParaRPr lang="en-US" dirty="0"/>
          </a:p>
        </p:txBody>
      </p:sp>
    </p:spTree>
    <p:extLst>
      <p:ext uri="{BB962C8B-B14F-4D97-AF65-F5344CB8AC3E}">
        <p14:creationId xmlns:p14="http://schemas.microsoft.com/office/powerpoint/2010/main" val="7718944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46405D4-1B00-4690-985A-45439A278B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11312D11-8728-4E57-860C-F9B27AC62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 xmlns:a16="http://schemas.microsoft.com/office/drawing/2014/main" id="{457DBA4E-29EF-492E-B0F4-CD00810964B6}"/>
              </a:ext>
            </a:extLst>
          </p:cNvPr>
          <p:cNvSpPr>
            <a:spLocks noGrp="1"/>
          </p:cNvSpPr>
          <p:nvPr>
            <p:ph type="sldNum" sz="quarter" idx="4"/>
          </p:nvPr>
        </p:nvSpPr>
        <p:spPr>
          <a:xfrm>
            <a:off x="8610600" y="63119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8F0BA-36B8-4733-AFEA-1CCE88DCC90C}" type="slidenum">
              <a:rPr lang="en-US" smtClean="0"/>
              <a:t>‹#›</a:t>
            </a:fld>
            <a:endParaRPr lang="en-US" dirty="0"/>
          </a:p>
        </p:txBody>
      </p:sp>
      <p:pic>
        <p:nvPicPr>
          <p:cNvPr id="8" name="Picture 7">
            <a:extLst>
              <a:ext uri="{FF2B5EF4-FFF2-40B4-BE49-F238E27FC236}">
                <a16:creationId xmlns="" xmlns:a16="http://schemas.microsoft.com/office/drawing/2014/main" id="{7327B52A-7B8C-4625-9665-482E6D22C2D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38200" y="6231147"/>
            <a:ext cx="1585546" cy="526629"/>
          </a:xfrm>
          <a:prstGeom prst="rect">
            <a:avLst/>
          </a:prstGeom>
        </p:spPr>
      </p:pic>
    </p:spTree>
    <p:extLst>
      <p:ext uri="{BB962C8B-B14F-4D97-AF65-F5344CB8AC3E}">
        <p14:creationId xmlns:p14="http://schemas.microsoft.com/office/powerpoint/2010/main" val="153615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scm.com/download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5" Type="http://schemas.openxmlformats.org/officeDocument/2006/relationships/image" Target="../media/image13.png"/><Relationship Id="rId6" Type="http://schemas.openxmlformats.org/officeDocument/2006/relationships/image" Target="../media/image6.sv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svg"/><Relationship Id="rId5" Type="http://schemas.openxmlformats.org/officeDocument/2006/relationships/image" Target="../media/image14.png"/><Relationship Id="rId6" Type="http://schemas.openxmlformats.org/officeDocument/2006/relationships/image" Target="../media/image8.svg"/><Relationship Id="rId7" Type="http://schemas.openxmlformats.org/officeDocument/2006/relationships/image" Target="../media/image12.png"/><Relationship Id="rId8" Type="http://schemas.openxmlformats.org/officeDocument/2006/relationships/image" Target="../media/image4.sv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svg"/><Relationship Id="rId5" Type="http://schemas.openxmlformats.org/officeDocument/2006/relationships/image" Target="../media/image12.png"/><Relationship Id="rId6" Type="http://schemas.openxmlformats.org/officeDocument/2006/relationships/image" Target="../media/image4.sv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2.sv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svg"/><Relationship Id="rId5" Type="http://schemas.openxmlformats.org/officeDocument/2006/relationships/image" Target="../media/image14.png"/><Relationship Id="rId6" Type="http://schemas.openxmlformats.org/officeDocument/2006/relationships/image" Target="../media/image8.svg"/><Relationship Id="rId7" Type="http://schemas.openxmlformats.org/officeDocument/2006/relationships/image" Target="../media/image12.png"/><Relationship Id="rId8" Type="http://schemas.openxmlformats.org/officeDocument/2006/relationships/image" Target="../media/image4.svg"/><Relationship Id="rId9" Type="http://schemas.openxmlformats.org/officeDocument/2006/relationships/image" Target="../media/image15.png"/><Relationship Id="rId10" Type="http://schemas.openxmlformats.org/officeDocument/2006/relationships/image" Target="../media/image10.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2.svg"/><Relationship Id="rId5" Type="http://schemas.openxmlformats.org/officeDocument/2006/relationships/image" Target="../media/image18.png"/><Relationship Id="rId6" Type="http://schemas.openxmlformats.org/officeDocument/2006/relationships/image" Target="../media/image15.sv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vie.com/posts/a-successful-git-branching-model/" TargetMode="External"/><Relationship Id="rId3" Type="http://schemas.openxmlformats.org/officeDocument/2006/relationships/hyperlink" Target="https://gist.github.com/jjpatel361/1d97bed699d6e1c419a1f6ed42195eb3"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CF01EF-86A0-4429-A374-845AF2AC88BD}"/>
              </a:ext>
            </a:extLst>
          </p:cNvPr>
          <p:cNvSpPr>
            <a:spLocks noGrp="1"/>
          </p:cNvSpPr>
          <p:nvPr>
            <p:ph type="title"/>
          </p:nvPr>
        </p:nvSpPr>
        <p:spPr>
          <a:xfrm>
            <a:off x="819538" y="937806"/>
            <a:ext cx="10515600" cy="620793"/>
          </a:xfrm>
        </p:spPr>
        <p:txBody>
          <a:bodyPr>
            <a:noAutofit/>
          </a:bodyPr>
          <a:lstStyle/>
          <a:p>
            <a:pPr algn="ctr"/>
            <a:r>
              <a:rPr lang="en-US" sz="4800" dirty="0" smtClean="0">
                <a:latin typeface="Avenir Medium" charset="0"/>
                <a:ea typeface="Avenir Medium" charset="0"/>
                <a:cs typeface="Avenir Medium" charset="0"/>
              </a:rPr>
              <a:t>Version Control with Git and GitHub</a:t>
            </a:r>
            <a:endParaRPr lang="en-US" sz="4800" dirty="0">
              <a:latin typeface="Avenir Medium" charset="0"/>
              <a:ea typeface="Avenir Medium" charset="0"/>
              <a:cs typeface="Avenir Medium" charset="0"/>
            </a:endParaRPr>
          </a:p>
        </p:txBody>
      </p:sp>
      <p:pic>
        <p:nvPicPr>
          <p:cNvPr id="6" name="Picture 5"/>
          <p:cNvPicPr>
            <a:picLocks noChangeAspect="1"/>
          </p:cNvPicPr>
          <p:nvPr/>
        </p:nvPicPr>
        <p:blipFill>
          <a:blip r:embed="rId2"/>
          <a:stretch>
            <a:fillRect/>
          </a:stretch>
        </p:blipFill>
        <p:spPr>
          <a:xfrm>
            <a:off x="3977604" y="1879600"/>
            <a:ext cx="4199467" cy="4199467"/>
          </a:xfrm>
          <a:prstGeom prst="rect">
            <a:avLst/>
          </a:prstGeom>
        </p:spPr>
      </p:pic>
    </p:spTree>
    <p:extLst>
      <p:ext uri="{BB962C8B-B14F-4D97-AF65-F5344CB8AC3E}">
        <p14:creationId xmlns:p14="http://schemas.microsoft.com/office/powerpoint/2010/main" val="326639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t>
            </a:r>
            <a:r>
              <a:rPr lang="en-US" dirty="0" err="1" smtClean="0"/>
              <a:t>Git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Things you’ll need: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You need </a:t>
            </a:r>
            <a:r>
              <a:rPr lang="en-US" dirty="0" err="1" smtClean="0"/>
              <a:t>Git</a:t>
            </a:r>
            <a:r>
              <a:rPr lang="en-US" dirty="0" smtClean="0"/>
              <a:t> installed on your system, and you can access it in a UNIX Terminal, either the Terminal on the Mac or </a:t>
            </a:r>
            <a:r>
              <a:rPr lang="en-US" dirty="0" err="1" smtClean="0"/>
              <a:t>Git</a:t>
            </a:r>
            <a:r>
              <a:rPr lang="en-US" dirty="0" smtClean="0"/>
              <a:t> Bash on Windows.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Download </a:t>
            </a:r>
            <a:r>
              <a:rPr lang="en-US" dirty="0" err="1" smtClean="0"/>
              <a:t>Git</a:t>
            </a:r>
            <a:r>
              <a:rPr lang="en-US" dirty="0" smtClean="0"/>
              <a:t> from the following link:</a:t>
            </a:r>
          </a:p>
          <a:p>
            <a:pPr marL="457200" lvl="1" indent="0">
              <a:lnSpc>
                <a:spcPct val="100000"/>
              </a:lnSpc>
              <a:spcBef>
                <a:spcPts val="0"/>
              </a:spcBef>
              <a:buNone/>
            </a:pPr>
            <a:r>
              <a:rPr lang="en-US" dirty="0">
                <a:hlinkClick r:id="rId2"/>
              </a:rPr>
              <a:t>https://</a:t>
            </a:r>
            <a:r>
              <a:rPr lang="en-US" dirty="0" smtClean="0">
                <a:hlinkClick r:id="rId2"/>
              </a:rPr>
              <a:t>git-scm.com/downloads</a:t>
            </a:r>
            <a:endParaRPr lang="en-US" dirty="0" smtClean="0"/>
          </a:p>
          <a:p>
            <a:pPr marL="457200" lvl="1" indent="0">
              <a:lnSpc>
                <a:spcPct val="100000"/>
              </a:lnSpc>
              <a:spcBef>
                <a:spcPts val="0"/>
              </a:spcBef>
              <a:buNone/>
            </a:pPr>
            <a:endParaRPr lang="en-US" dirty="0" smtClean="0"/>
          </a:p>
          <a:p>
            <a:pPr marL="457200" lvl="1" indent="0">
              <a:lnSpc>
                <a:spcPct val="100000"/>
              </a:lnSpc>
              <a:spcBef>
                <a:spcPts val="0"/>
              </a:spcBef>
              <a:buNone/>
            </a:pPr>
            <a:endParaRPr lang="en-US" dirty="0"/>
          </a:p>
        </p:txBody>
      </p:sp>
    </p:spTree>
    <p:extLst>
      <p:ext uri="{BB962C8B-B14F-4D97-AF65-F5344CB8AC3E}">
        <p14:creationId xmlns:p14="http://schemas.microsoft.com/office/powerpoint/2010/main" val="142293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Version Control Terminology</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sz="3200" dirty="0" smtClean="0">
                <a:latin typeface="Avenir Book" charset="0"/>
                <a:ea typeface="Avenir Book" charset="0"/>
                <a:cs typeface="Avenir Book" charset="0"/>
              </a:rPr>
              <a:t>Version Control System (VCS) or (SCM)</a:t>
            </a:r>
          </a:p>
          <a:p>
            <a:pPr marL="514350" indent="-514350">
              <a:buFont typeface="+mj-lt"/>
              <a:buAutoNum type="arabicPeriod"/>
            </a:pPr>
            <a:r>
              <a:rPr lang="en-US" sz="3200" dirty="0" smtClean="0">
                <a:latin typeface="Avenir Book" charset="0"/>
                <a:ea typeface="Avenir Book" charset="0"/>
                <a:cs typeface="Avenir Book" charset="0"/>
              </a:rPr>
              <a:t>Repository</a:t>
            </a:r>
          </a:p>
          <a:p>
            <a:pPr marL="514350" indent="-514350">
              <a:buFont typeface="+mj-lt"/>
              <a:buAutoNum type="arabicPeriod"/>
            </a:pPr>
            <a:r>
              <a:rPr lang="en-US" sz="3200" dirty="0" smtClean="0">
                <a:latin typeface="Avenir Book" charset="0"/>
                <a:ea typeface="Avenir Book" charset="0"/>
                <a:cs typeface="Avenir Book" charset="0"/>
              </a:rPr>
              <a:t>Commit</a:t>
            </a:r>
          </a:p>
          <a:p>
            <a:pPr marL="514350" indent="-514350">
              <a:buFont typeface="+mj-lt"/>
              <a:buAutoNum type="arabicPeriod"/>
            </a:pPr>
            <a:r>
              <a:rPr lang="en-US" sz="3200" dirty="0" smtClean="0">
                <a:latin typeface="Avenir Book" charset="0"/>
                <a:ea typeface="Avenir Book" charset="0"/>
                <a:cs typeface="Avenir Book" charset="0"/>
              </a:rPr>
              <a:t>SHA</a:t>
            </a:r>
          </a:p>
          <a:p>
            <a:pPr marL="514350" indent="-514350">
              <a:buFont typeface="+mj-lt"/>
              <a:buAutoNum type="arabicPeriod"/>
            </a:pPr>
            <a:r>
              <a:rPr lang="en-US" sz="3200" dirty="0">
                <a:latin typeface="Avenir Book" charset="0"/>
                <a:ea typeface="Avenir Book" charset="0"/>
                <a:cs typeface="Avenir Book" charset="0"/>
              </a:rPr>
              <a:t>Working </a:t>
            </a:r>
            <a:r>
              <a:rPr lang="en-US" sz="3200" dirty="0" smtClean="0">
                <a:latin typeface="Avenir Book" charset="0"/>
                <a:ea typeface="Avenir Book" charset="0"/>
                <a:cs typeface="Avenir Book" charset="0"/>
              </a:rPr>
              <a:t>Directory</a:t>
            </a:r>
          </a:p>
          <a:p>
            <a:pPr marL="514350" indent="-514350">
              <a:buFont typeface="+mj-lt"/>
              <a:buAutoNum type="arabicPeriod"/>
            </a:pPr>
            <a:r>
              <a:rPr lang="en-US" sz="3200" dirty="0" smtClean="0">
                <a:latin typeface="Avenir Book" charset="0"/>
                <a:ea typeface="Avenir Book" charset="0"/>
                <a:cs typeface="Avenir Book" charset="0"/>
              </a:rPr>
              <a:t>Checkout</a:t>
            </a:r>
          </a:p>
          <a:p>
            <a:pPr marL="514350" indent="-514350">
              <a:buFont typeface="+mj-lt"/>
              <a:buAutoNum type="arabicPeriod"/>
            </a:pPr>
            <a:r>
              <a:rPr lang="en-US" sz="3200" dirty="0" smtClean="0">
                <a:latin typeface="Avenir Book" charset="0"/>
                <a:ea typeface="Avenir Book" charset="0"/>
                <a:cs typeface="Avenir Book" charset="0"/>
              </a:rPr>
              <a:t>Staging Area/Index</a:t>
            </a:r>
          </a:p>
          <a:p>
            <a:pPr marL="514350" indent="-514350">
              <a:buFont typeface="+mj-lt"/>
              <a:buAutoNum type="arabicPeriod"/>
            </a:pPr>
            <a:r>
              <a:rPr lang="en-US" sz="3200" dirty="0" smtClean="0">
                <a:latin typeface="Avenir Book" charset="0"/>
                <a:ea typeface="Avenir Book" charset="0"/>
                <a:cs typeface="Avenir Book" charset="0"/>
              </a:rPr>
              <a:t>Branch</a:t>
            </a:r>
          </a:p>
          <a:p>
            <a:pPr marL="514350" indent="-514350">
              <a:buFont typeface="+mj-lt"/>
              <a:buAutoNum type="arabicPeriod"/>
            </a:pPr>
            <a:endParaRPr lang="en-US" sz="3200" dirty="0" smtClean="0">
              <a:latin typeface="Avenir Book" charset="0"/>
              <a:ea typeface="Avenir Book" charset="0"/>
              <a:cs typeface="Avenir Book" charset="0"/>
            </a:endParaRPr>
          </a:p>
          <a:p>
            <a:endParaRPr lang="en-US" dirty="0" smtClean="0"/>
          </a:p>
          <a:p>
            <a:endParaRPr lang="en-US" dirty="0"/>
          </a:p>
        </p:txBody>
      </p:sp>
    </p:spTree>
    <p:extLst>
      <p:ext uri="{BB962C8B-B14F-4D97-AF65-F5344CB8AC3E}">
        <p14:creationId xmlns:p14="http://schemas.microsoft.com/office/powerpoint/2010/main" val="35968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Heavy" charset="0"/>
                <a:ea typeface="Avenir Heavy" charset="0"/>
                <a:cs typeface="Avenir Heavy" charset="0"/>
              </a:rPr>
              <a:t>Version Control Terminology</a:t>
            </a:r>
            <a:endParaRPr lang="en-US" b="1" dirty="0">
              <a:latin typeface="Avenir Heavy" charset="0"/>
              <a:ea typeface="Avenir Heavy" charset="0"/>
              <a:cs typeface="Avenir Heavy"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latin typeface="Avenir Book" charset="0"/>
                <a:ea typeface="Avenir Book" charset="0"/>
                <a:cs typeface="Avenir Book" charset="0"/>
              </a:rPr>
              <a:t>Version Control System : </a:t>
            </a:r>
          </a:p>
          <a:p>
            <a:pPr marL="0" indent="0">
              <a:buNone/>
            </a:pPr>
            <a:r>
              <a:rPr lang="en-US" sz="2000" dirty="0" smtClean="0">
                <a:latin typeface="Avenir Book" charset="0"/>
                <a:ea typeface="Avenir Book" charset="0"/>
                <a:cs typeface="Avenir Book" charset="0"/>
              </a:rPr>
              <a:t>A </a:t>
            </a:r>
            <a:r>
              <a:rPr lang="en-US" sz="2000" dirty="0">
                <a:latin typeface="Avenir Book" charset="0"/>
                <a:ea typeface="Avenir Book" charset="0"/>
                <a:cs typeface="Avenir Book" charset="0"/>
              </a:rPr>
              <a:t>VCS allows you to: revert files back to a previous state, revert the entire project back to a previous state, review changes made over time, see who last modified something that might be causing a problem, who introduced an issue and when, and more. </a:t>
            </a:r>
          </a:p>
          <a:p>
            <a:pPr marL="0" indent="0">
              <a:buNone/>
            </a:pPr>
            <a:endParaRPr lang="en-US" sz="2000" dirty="0" smtClean="0">
              <a:latin typeface="Avenir Book" charset="0"/>
              <a:ea typeface="Avenir Book" charset="0"/>
              <a:cs typeface="Avenir Book" charset="0"/>
            </a:endParaRPr>
          </a:p>
          <a:p>
            <a:pPr marL="514350" indent="-514350">
              <a:buAutoNum type="arabicPeriod" startAt="2"/>
            </a:pPr>
            <a:r>
              <a:rPr lang="en-US" dirty="0" smtClean="0">
                <a:latin typeface="Avenir Book" charset="0"/>
                <a:ea typeface="Avenir Book" charset="0"/>
                <a:cs typeface="Avenir Book" charset="0"/>
              </a:rPr>
              <a:t>Repository:</a:t>
            </a:r>
          </a:p>
          <a:p>
            <a:pPr marL="0" indent="0">
              <a:buNone/>
            </a:pPr>
            <a:r>
              <a:rPr lang="en-US" sz="2000" dirty="0" smtClean="0">
                <a:latin typeface="Avenir Book" charset="0"/>
                <a:ea typeface="Avenir Book" charset="0"/>
                <a:cs typeface="Avenir Book" charset="0"/>
              </a:rPr>
              <a:t>A </a:t>
            </a:r>
            <a:r>
              <a:rPr lang="en-US" sz="2000" dirty="0">
                <a:latin typeface="Avenir Book" charset="0"/>
                <a:ea typeface="Avenir Book" charset="0"/>
                <a:cs typeface="Avenir Book" charset="0"/>
              </a:rPr>
              <a:t>directory that contains your project </a:t>
            </a:r>
            <a:r>
              <a:rPr lang="en-US" sz="2000" dirty="0" smtClean="0">
                <a:latin typeface="Avenir Book" charset="0"/>
                <a:ea typeface="Avenir Book" charset="0"/>
                <a:cs typeface="Avenir Book" charset="0"/>
              </a:rPr>
              <a:t>work which </a:t>
            </a:r>
            <a:r>
              <a:rPr lang="en-US" sz="2000" dirty="0">
                <a:latin typeface="Avenir Book" charset="0"/>
                <a:ea typeface="Avenir Book" charset="0"/>
                <a:cs typeface="Avenir Book" charset="0"/>
              </a:rPr>
              <a:t>are used to communicate with Git. Repositories can exist either locally on your computer or as a remote copy on another computer.</a:t>
            </a:r>
          </a:p>
        </p:txBody>
      </p:sp>
    </p:spTree>
    <p:extLst>
      <p:ext uri="{BB962C8B-B14F-4D97-AF65-F5344CB8AC3E}">
        <p14:creationId xmlns:p14="http://schemas.microsoft.com/office/powerpoint/2010/main" val="172849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Heavy" charset="0"/>
                <a:ea typeface="Avenir Heavy" charset="0"/>
                <a:cs typeface="Avenir Heavy" charset="0"/>
              </a:rPr>
              <a:t>Version Control Terminology</a:t>
            </a:r>
            <a:endParaRPr lang="en-US" dirty="0"/>
          </a:p>
        </p:txBody>
      </p:sp>
      <p:sp>
        <p:nvSpPr>
          <p:cNvPr id="3" name="Content Placeholder 2"/>
          <p:cNvSpPr>
            <a:spLocks noGrp="1"/>
          </p:cNvSpPr>
          <p:nvPr>
            <p:ph idx="1"/>
          </p:nvPr>
        </p:nvSpPr>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latin typeface="Avenir Book" charset="0"/>
                <a:ea typeface="Avenir Book" charset="0"/>
                <a:cs typeface="Avenir Book" charset="0"/>
              </a:rPr>
              <a:t>3. Commit</a:t>
            </a:r>
          </a:p>
          <a:p>
            <a:pPr marL="514350" lvl="0" indent="-514350">
              <a:lnSpc>
                <a:spcPct val="100000"/>
              </a:lnSpc>
              <a:spcBef>
                <a:spcPts val="0"/>
              </a:spcBef>
              <a:buNone/>
            </a:pPr>
            <a:r>
              <a:rPr lang="en-US" sz="2000" dirty="0">
                <a:latin typeface="Avenir Book" charset="0"/>
                <a:ea typeface="Avenir Book" charset="0"/>
                <a:cs typeface="Avenir Book" charset="0"/>
              </a:rPr>
              <a:t>Git thinks of its data like a set of snapshots of a mini file system</a:t>
            </a:r>
            <a:r>
              <a:rPr lang="en-US" sz="2000" dirty="0" smtClean="0">
                <a:latin typeface="Avenir Book" charset="0"/>
                <a:ea typeface="Avenir Book" charset="0"/>
                <a:cs typeface="Avenir Book" charset="0"/>
              </a:rPr>
              <a:t>.</a:t>
            </a:r>
          </a:p>
          <a:p>
            <a:pPr marL="514350" lvl="0" indent="-514350">
              <a:lnSpc>
                <a:spcPct val="100000"/>
              </a:lnSpc>
              <a:spcBef>
                <a:spcPts val="0"/>
              </a:spcBef>
              <a:buNone/>
            </a:pPr>
            <a:r>
              <a:rPr lang="en-US" sz="2000" dirty="0" smtClean="0">
                <a:latin typeface="Avenir Book" charset="0"/>
                <a:ea typeface="Avenir Book" charset="0"/>
                <a:cs typeface="Avenir Book" charset="0"/>
              </a:rPr>
              <a:t>Think of it as a save point during a video game.</a:t>
            </a:r>
          </a:p>
          <a:p>
            <a:pPr marL="514350" lvl="0" indent="-514350">
              <a:lnSpc>
                <a:spcPct val="100000"/>
              </a:lnSpc>
              <a:spcBef>
                <a:spcPts val="0"/>
              </a:spcBef>
              <a:buNone/>
            </a:pPr>
            <a:endParaRPr lang="en-US" dirty="0">
              <a:latin typeface="Avenir Book" charset="0"/>
              <a:ea typeface="Avenir Book" charset="0"/>
              <a:cs typeface="Avenir Book" charset="0"/>
            </a:endParaRPr>
          </a:p>
          <a:p>
            <a:pPr marL="514350" lvl="0" indent="-514350">
              <a:lnSpc>
                <a:spcPct val="100000"/>
              </a:lnSpc>
              <a:spcBef>
                <a:spcPts val="0"/>
              </a:spcBef>
              <a:buNone/>
            </a:pPr>
            <a:r>
              <a:rPr lang="en-US" dirty="0" smtClean="0">
                <a:latin typeface="Avenir Book" charset="0"/>
                <a:ea typeface="Avenir Book" charset="0"/>
                <a:cs typeface="Avenir Book" charset="0"/>
              </a:rPr>
              <a:t>4. SHA</a:t>
            </a:r>
          </a:p>
          <a:p>
            <a:pPr marL="514350" lvl="0" indent="-514350">
              <a:lnSpc>
                <a:spcPct val="100000"/>
              </a:lnSpc>
              <a:spcBef>
                <a:spcPts val="0"/>
              </a:spcBef>
              <a:buNone/>
            </a:pPr>
            <a:r>
              <a:rPr lang="en-US" sz="2000" dirty="0">
                <a:latin typeface="Avenir Book" charset="0"/>
                <a:ea typeface="Avenir Book" charset="0"/>
                <a:cs typeface="Avenir Book" charset="0"/>
              </a:rPr>
              <a:t>A SHA is basically an ID number for each commit</a:t>
            </a:r>
            <a:r>
              <a:rPr lang="en-US" sz="2000" dirty="0" smtClean="0">
                <a:latin typeface="Avenir Book" charset="0"/>
                <a:ea typeface="Avenir Book" charset="0"/>
                <a:cs typeface="Avenir Book" charset="0"/>
              </a:rPr>
              <a:t>.</a:t>
            </a:r>
          </a:p>
          <a:p>
            <a:pPr marL="514350" lvl="0" indent="-514350">
              <a:lnSpc>
                <a:spcPct val="100000"/>
              </a:lnSpc>
              <a:spcBef>
                <a:spcPts val="0"/>
              </a:spcBef>
              <a:buNone/>
            </a:pPr>
            <a:r>
              <a:rPr lang="en-US" sz="2000" dirty="0">
                <a:latin typeface="Avenir Book" charset="0"/>
                <a:ea typeface="Avenir Book" charset="0"/>
                <a:cs typeface="Avenir Book" charset="0"/>
              </a:rPr>
              <a:t>Ex. </a:t>
            </a:r>
            <a:r>
              <a:rPr lang="en-US" sz="2000" dirty="0" smtClean="0">
                <a:latin typeface="Avenir Book" charset="0"/>
                <a:ea typeface="Avenir Book" charset="0"/>
                <a:cs typeface="Avenir Book" charset="0"/>
              </a:rPr>
              <a:t>E2adf8ae3e2e4ed40add75cc44cf9d0a869afeb6</a:t>
            </a:r>
          </a:p>
          <a:p>
            <a:pPr marL="514350" lvl="0" indent="-514350">
              <a:lnSpc>
                <a:spcPct val="100000"/>
              </a:lnSpc>
              <a:spcBef>
                <a:spcPts val="0"/>
              </a:spcBef>
              <a:buNone/>
            </a:pPr>
            <a:endParaRPr lang="en-US" dirty="0">
              <a:latin typeface="Avenir Book" charset="0"/>
              <a:ea typeface="Avenir Book" charset="0"/>
              <a:cs typeface="Avenir Book" charset="0"/>
            </a:endParaRPr>
          </a:p>
          <a:p>
            <a:pPr marL="514350" lvl="0" indent="-514350">
              <a:lnSpc>
                <a:spcPct val="100000"/>
              </a:lnSpc>
              <a:spcBef>
                <a:spcPts val="0"/>
              </a:spcBef>
              <a:buNone/>
            </a:pPr>
            <a:r>
              <a:rPr lang="en-US" dirty="0" smtClean="0">
                <a:latin typeface="Avenir Book" charset="0"/>
                <a:ea typeface="Avenir Book" charset="0"/>
                <a:cs typeface="Avenir Book" charset="0"/>
              </a:rPr>
              <a:t>5. Working Directory</a:t>
            </a:r>
          </a:p>
          <a:p>
            <a:pPr marL="514350" lvl="0" indent="-514350">
              <a:lnSpc>
                <a:spcPct val="100000"/>
              </a:lnSpc>
              <a:spcBef>
                <a:spcPts val="0"/>
              </a:spcBef>
              <a:buNone/>
            </a:pPr>
            <a:r>
              <a:rPr lang="en-US" sz="2000" dirty="0">
                <a:latin typeface="Avenir Book" charset="0"/>
                <a:ea typeface="Avenir Book" charset="0"/>
                <a:cs typeface="Avenir Book" charset="0"/>
              </a:rPr>
              <a:t>The files that you see in your computer's file system. When you </a:t>
            </a:r>
            <a:r>
              <a:rPr lang="en-US" sz="2000" dirty="0" smtClean="0">
                <a:latin typeface="Avenir Book" charset="0"/>
                <a:ea typeface="Avenir Book" charset="0"/>
                <a:cs typeface="Avenir Book" charset="0"/>
              </a:rPr>
              <a:t>open your </a:t>
            </a:r>
            <a:r>
              <a:rPr lang="en-US" sz="2000" dirty="0">
                <a:latin typeface="Avenir Book" charset="0"/>
                <a:ea typeface="Avenir Book" charset="0"/>
                <a:cs typeface="Avenir Book" charset="0"/>
              </a:rPr>
              <a:t>project files up on a code editor, you're working with files in the Working Directory. </a:t>
            </a:r>
          </a:p>
        </p:txBody>
      </p:sp>
    </p:spTree>
    <p:extLst>
      <p:ext uri="{BB962C8B-B14F-4D97-AF65-F5344CB8AC3E}">
        <p14:creationId xmlns:p14="http://schemas.microsoft.com/office/powerpoint/2010/main" val="214048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Heavy" charset="0"/>
                <a:ea typeface="Avenir Heavy" charset="0"/>
                <a:cs typeface="Avenir Heavy" charset="0"/>
              </a:rPr>
              <a:t>Version Control Terminology</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6. Checkout </a:t>
            </a:r>
          </a:p>
          <a:p>
            <a:pPr marL="0" lvl="0" indent="0">
              <a:lnSpc>
                <a:spcPct val="100000"/>
              </a:lnSpc>
              <a:spcBef>
                <a:spcPts val="0"/>
              </a:spcBef>
              <a:buNone/>
            </a:pPr>
            <a:r>
              <a:rPr lang="en-US" sz="2000" dirty="0">
                <a:latin typeface="Avenir Book" charset="0"/>
                <a:ea typeface="Avenir Book" charset="0"/>
                <a:cs typeface="Avenir Book" charset="0"/>
              </a:rPr>
              <a:t>When content in the repository has been copied to the Working Directory. It is possible to checkout many things from a repository; a file, a commit, a branch, etc. </a:t>
            </a:r>
            <a:endParaRPr lang="en-US" sz="2000" dirty="0" smtClean="0">
              <a:latin typeface="Avenir Book" charset="0"/>
              <a:ea typeface="Avenir Book" charset="0"/>
              <a:cs typeface="Avenir Book" charset="0"/>
            </a:endParaRPr>
          </a:p>
          <a:p>
            <a:pPr marL="0" lvl="0" indent="0">
              <a:lnSpc>
                <a:spcPct val="100000"/>
              </a:lnSpc>
              <a:spcBef>
                <a:spcPts val="0"/>
              </a:spcBef>
              <a:buNone/>
            </a:pPr>
            <a:endParaRPr lang="en-US" sz="2000" dirty="0">
              <a:latin typeface="Avenir Book" charset="0"/>
              <a:ea typeface="Avenir Book" charset="0"/>
              <a:cs typeface="Avenir Book" charset="0"/>
            </a:endParaRPr>
          </a:p>
          <a:p>
            <a:pPr marL="0" lvl="0" indent="0">
              <a:lnSpc>
                <a:spcPct val="100000"/>
              </a:lnSpc>
              <a:spcBef>
                <a:spcPts val="0"/>
              </a:spcBef>
              <a:buNone/>
            </a:pPr>
            <a:r>
              <a:rPr lang="en-US" dirty="0" smtClean="0">
                <a:latin typeface="Avenir Book" charset="0"/>
                <a:ea typeface="Avenir Book" charset="0"/>
                <a:cs typeface="Avenir Book" charset="0"/>
              </a:rPr>
              <a:t>7. Staging Area</a:t>
            </a:r>
          </a:p>
          <a:p>
            <a:pPr marL="0" lvl="0" indent="0">
              <a:lnSpc>
                <a:spcPct val="100000"/>
              </a:lnSpc>
              <a:spcBef>
                <a:spcPts val="0"/>
              </a:spcBef>
              <a:buNone/>
            </a:pPr>
            <a:r>
              <a:rPr lang="en-US" sz="2000" dirty="0">
                <a:latin typeface="Avenir Book" charset="0"/>
                <a:ea typeface="Avenir Book" charset="0"/>
                <a:cs typeface="Avenir Book" charset="0"/>
              </a:rPr>
              <a:t>You can think of the staging area as a prep table where Git will take the next commit. Files on the Staging Index are poised to be added to the repository</a:t>
            </a:r>
            <a:r>
              <a:rPr lang="en-US" sz="2000" dirty="0" smtClean="0">
                <a:latin typeface="Avenir Book" charset="0"/>
                <a:ea typeface="Avenir Book" charset="0"/>
                <a:cs typeface="Avenir Book" charset="0"/>
              </a:rPr>
              <a:t>.</a:t>
            </a:r>
          </a:p>
          <a:p>
            <a:pPr marL="0" lvl="0" indent="0">
              <a:lnSpc>
                <a:spcPct val="100000"/>
              </a:lnSpc>
              <a:spcBef>
                <a:spcPts val="0"/>
              </a:spcBef>
              <a:buNone/>
            </a:pPr>
            <a:endParaRPr lang="en-US" sz="2000" dirty="0">
              <a:latin typeface="Avenir Book" charset="0"/>
              <a:ea typeface="Avenir Book" charset="0"/>
              <a:cs typeface="Avenir Book" charset="0"/>
            </a:endParaRPr>
          </a:p>
          <a:p>
            <a:pPr marL="0" lvl="0" indent="0">
              <a:lnSpc>
                <a:spcPct val="100000"/>
              </a:lnSpc>
              <a:spcBef>
                <a:spcPts val="0"/>
              </a:spcBef>
              <a:buNone/>
            </a:pPr>
            <a:r>
              <a:rPr lang="en-US" dirty="0" smtClean="0">
                <a:latin typeface="Avenir Book" charset="0"/>
                <a:ea typeface="Avenir Book" charset="0"/>
                <a:cs typeface="Avenir Book" charset="0"/>
              </a:rPr>
              <a:t>8. Branch</a:t>
            </a:r>
          </a:p>
          <a:p>
            <a:pPr marL="0" lvl="0" indent="0">
              <a:lnSpc>
                <a:spcPct val="100000"/>
              </a:lnSpc>
              <a:spcBef>
                <a:spcPts val="0"/>
              </a:spcBef>
              <a:buNone/>
            </a:pPr>
            <a:r>
              <a:rPr lang="en-US" sz="2000" dirty="0">
                <a:latin typeface="Avenir Book" charset="0"/>
                <a:ea typeface="Avenir Book" charset="0"/>
                <a:cs typeface="Avenir Book" charset="0"/>
              </a:rPr>
              <a:t>A branch is when a new line of development is created that diverges from the main line of development. This alternative line of development can continue without altering the main line. </a:t>
            </a:r>
            <a:endParaRPr lang="en-US" sz="2000" dirty="0" smtClean="0">
              <a:latin typeface="Avenir Book" charset="0"/>
              <a:ea typeface="Avenir Book" charset="0"/>
              <a:cs typeface="Avenir Book" charset="0"/>
            </a:endParaRPr>
          </a:p>
          <a:p>
            <a:pPr marL="0" lvl="0" indent="0">
              <a:lnSpc>
                <a:spcPct val="100000"/>
              </a:lnSpc>
              <a:spcBef>
                <a:spcPts val="0"/>
              </a:spcBef>
              <a:buNone/>
            </a:pPr>
            <a:endParaRPr lang="en-US" sz="2000" dirty="0">
              <a:latin typeface="Avenir Book" charset="0"/>
              <a:ea typeface="Avenir Book" charset="0"/>
              <a:cs typeface="Avenir Book" charset="0"/>
            </a:endParaRPr>
          </a:p>
        </p:txBody>
      </p:sp>
    </p:spTree>
    <p:extLst>
      <p:ext uri="{BB962C8B-B14F-4D97-AF65-F5344CB8AC3E}">
        <p14:creationId xmlns:p14="http://schemas.microsoft.com/office/powerpoint/2010/main" val="51433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charset="0"/>
                <a:ea typeface="Avenir Book" charset="0"/>
                <a:cs typeface="Avenir Book" charset="0"/>
              </a:rPr>
              <a:t>Let’s dive into the good stuff now</a:t>
            </a:r>
            <a:endParaRPr lang="en-US" dirty="0">
              <a:latin typeface="Avenir Book" charset="0"/>
              <a:ea typeface="Avenir Book" charset="0"/>
              <a:cs typeface="Avenir Book" charset="0"/>
            </a:endParaRPr>
          </a:p>
        </p:txBody>
      </p:sp>
      <p:sp>
        <p:nvSpPr>
          <p:cNvPr id="3" name="Content Placeholder 2"/>
          <p:cNvSpPr>
            <a:spLocks noGrp="1"/>
          </p:cNvSpPr>
          <p:nvPr>
            <p:ph idx="1"/>
          </p:nvPr>
        </p:nvSpPr>
        <p:spPr/>
        <p:txBody>
          <a:bodyPr>
            <a:normAutofit/>
          </a:bodyPr>
          <a:lstStyle/>
          <a:p>
            <a:pPr marL="0" indent="0">
              <a:buNone/>
            </a:pPr>
            <a:r>
              <a:rPr lang="en-US" sz="3200" dirty="0" smtClean="0">
                <a:latin typeface="Avenir Book" charset="0"/>
                <a:ea typeface="Avenir Book" charset="0"/>
                <a:cs typeface="Avenir Book" charset="0"/>
              </a:rPr>
              <a:t>GIT COMMANDS: </a:t>
            </a:r>
          </a:p>
          <a:p>
            <a:pPr marL="0" indent="0">
              <a:buNone/>
            </a:pPr>
            <a:r>
              <a:rPr lang="en-US" sz="2000" dirty="0" smtClean="0">
                <a:latin typeface="Avenir Book" charset="0"/>
                <a:ea typeface="Avenir Book" charset="0"/>
                <a:cs typeface="Avenir Book" charset="0"/>
              </a:rPr>
              <a:t>(THINGS WE’LL COVER)</a:t>
            </a:r>
          </a:p>
          <a:p>
            <a:pPr marL="0" indent="0">
              <a:buNone/>
            </a:pPr>
            <a:endParaRPr lang="en-US" sz="2000" dirty="0">
              <a:latin typeface="Avenir Book" charset="0"/>
              <a:ea typeface="Avenir Book" charset="0"/>
              <a:cs typeface="Avenir Book" charset="0"/>
            </a:endParaRPr>
          </a:p>
          <a:p>
            <a:r>
              <a:rPr lang="en-US" sz="2000" dirty="0" smtClean="0">
                <a:latin typeface="Avenir Book" charset="0"/>
                <a:ea typeface="Avenir Book" charset="0"/>
                <a:cs typeface="Avenir Book" charset="0"/>
              </a:rPr>
              <a:t>BASIC GIT COMMANDS</a:t>
            </a:r>
          </a:p>
          <a:p>
            <a:r>
              <a:rPr lang="en-US" sz="2000" dirty="0" smtClean="0">
                <a:latin typeface="Avenir Book" charset="0"/>
                <a:ea typeface="Avenir Book" charset="0"/>
                <a:cs typeface="Avenir Book" charset="0"/>
              </a:rPr>
              <a:t>REMOTE REPOSITORY </a:t>
            </a:r>
            <a:r>
              <a:rPr lang="mr-IN" sz="2000" dirty="0" smtClean="0">
                <a:latin typeface="Avenir Book" charset="0"/>
                <a:ea typeface="Avenir Book" charset="0"/>
                <a:cs typeface="Avenir Book" charset="0"/>
              </a:rPr>
              <a:t>–</a:t>
            </a:r>
            <a:r>
              <a:rPr lang="en-US" sz="2000" dirty="0" smtClean="0">
                <a:latin typeface="Avenir Book" charset="0"/>
                <a:ea typeface="Avenir Book" charset="0"/>
                <a:cs typeface="Avenir Book" charset="0"/>
              </a:rPr>
              <a:t> PUSH &amp; PULL</a:t>
            </a:r>
          </a:p>
          <a:p>
            <a:r>
              <a:rPr lang="en-US" sz="2000" dirty="0" smtClean="0">
                <a:latin typeface="Avenir Book" charset="0"/>
                <a:ea typeface="Avenir Book" charset="0"/>
                <a:cs typeface="Avenir Book" charset="0"/>
              </a:rPr>
              <a:t>BRANCHING, TAGGING AND MERGING</a:t>
            </a:r>
          </a:p>
          <a:p>
            <a:r>
              <a:rPr lang="en-US" sz="2000" dirty="0" smtClean="0">
                <a:latin typeface="Avenir Book" charset="0"/>
                <a:ea typeface="Avenir Book" charset="0"/>
                <a:cs typeface="Avenir Book" charset="0"/>
              </a:rPr>
              <a:t>DISASTER HAS STRUCK!</a:t>
            </a:r>
            <a:endParaRPr lang="en-US" sz="2000" dirty="0">
              <a:latin typeface="Avenir Book" charset="0"/>
              <a:ea typeface="Avenir Book" charset="0"/>
              <a:cs typeface="Avenir Book" charset="0"/>
            </a:endParaRPr>
          </a:p>
        </p:txBody>
      </p:sp>
      <p:pic>
        <p:nvPicPr>
          <p:cNvPr id="5" name="Picture 4"/>
          <p:cNvPicPr>
            <a:picLocks noChangeAspect="1"/>
          </p:cNvPicPr>
          <p:nvPr/>
        </p:nvPicPr>
        <p:blipFill>
          <a:blip r:embed="rId2"/>
          <a:stretch>
            <a:fillRect/>
          </a:stretch>
        </p:blipFill>
        <p:spPr>
          <a:xfrm>
            <a:off x="6299200" y="2259565"/>
            <a:ext cx="5511800" cy="3483458"/>
          </a:xfrm>
          <a:prstGeom prst="rect">
            <a:avLst/>
          </a:prstGeom>
        </p:spPr>
      </p:pic>
    </p:spTree>
    <p:extLst>
      <p:ext uri="{BB962C8B-B14F-4D97-AF65-F5344CB8AC3E}">
        <p14:creationId xmlns:p14="http://schemas.microsoft.com/office/powerpoint/2010/main" val="76516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Basic Git Commands</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p:txBody>
          <a:bodyPr/>
          <a:lstStyle/>
          <a:p>
            <a:r>
              <a:rPr lang="en-US" sz="2400" dirty="0" smtClean="0">
                <a:latin typeface="Avenir Book" charset="0"/>
                <a:ea typeface="Avenir Book" charset="0"/>
                <a:cs typeface="Avenir Book" charset="0"/>
              </a:rPr>
              <a:t>git </a:t>
            </a:r>
            <a:r>
              <a:rPr lang="en-US" sz="2400" dirty="0" err="1" smtClean="0">
                <a:latin typeface="Avenir Book" charset="0"/>
                <a:ea typeface="Avenir Book" charset="0"/>
                <a:cs typeface="Avenir Book" charset="0"/>
              </a:rPr>
              <a:t>init</a:t>
            </a:r>
            <a:r>
              <a:rPr lang="en-US" sz="2400" dirty="0" smtClean="0">
                <a:latin typeface="Avenir Book" charset="0"/>
                <a:ea typeface="Avenir Book" charset="0"/>
                <a:cs typeface="Avenir Book" charset="0"/>
              </a:rPr>
              <a:t> </a:t>
            </a:r>
          </a:p>
          <a:p>
            <a:r>
              <a:rPr lang="en-US" sz="2400" dirty="0" smtClean="0">
                <a:latin typeface="Avenir Book" charset="0"/>
                <a:ea typeface="Avenir Book" charset="0"/>
                <a:cs typeface="Avenir Book" charset="0"/>
              </a:rPr>
              <a:t>git status </a:t>
            </a:r>
          </a:p>
          <a:p>
            <a:r>
              <a:rPr lang="en-US" sz="2400" dirty="0" smtClean="0">
                <a:latin typeface="Avenir Book" charset="0"/>
                <a:ea typeface="Avenir Book" charset="0"/>
                <a:cs typeface="Avenir Book" charset="0"/>
              </a:rPr>
              <a:t>git add &lt;filename&gt;</a:t>
            </a:r>
            <a:r>
              <a:rPr lang="en-US" sz="2400" i="1" dirty="0" smtClean="0">
                <a:latin typeface="Avenir Book" charset="0"/>
                <a:ea typeface="Avenir Book" charset="0"/>
                <a:cs typeface="Avenir Book" charset="0"/>
              </a:rPr>
              <a:t> / </a:t>
            </a:r>
            <a:r>
              <a:rPr lang="en-US" sz="2400" dirty="0" smtClean="0">
                <a:latin typeface="Avenir Book" charset="0"/>
                <a:ea typeface="Avenir Book" charset="0"/>
                <a:cs typeface="Avenir Book" charset="0"/>
              </a:rPr>
              <a:t>git add . </a:t>
            </a:r>
          </a:p>
          <a:p>
            <a:r>
              <a:rPr lang="en-US" sz="2400" dirty="0" smtClean="0">
                <a:latin typeface="Avenir Book" charset="0"/>
                <a:ea typeface="Avenir Book" charset="0"/>
                <a:cs typeface="Avenir Book" charset="0"/>
              </a:rPr>
              <a:t>git commit / git commit </a:t>
            </a:r>
            <a:r>
              <a:rPr lang="mr-IN" sz="2400" dirty="0" smtClean="0">
                <a:latin typeface="Avenir Book" charset="0"/>
                <a:ea typeface="Avenir Book" charset="0"/>
                <a:cs typeface="Avenir Book" charset="0"/>
              </a:rPr>
              <a:t>–</a:t>
            </a:r>
            <a:r>
              <a:rPr lang="en-US" sz="2400" dirty="0" smtClean="0">
                <a:latin typeface="Avenir Book" charset="0"/>
                <a:ea typeface="Avenir Book" charset="0"/>
                <a:cs typeface="Avenir Book" charset="0"/>
              </a:rPr>
              <a:t>m “commit message”</a:t>
            </a:r>
          </a:p>
          <a:p>
            <a:r>
              <a:rPr lang="en-US" sz="2400" dirty="0" smtClean="0">
                <a:latin typeface="Avenir Book" charset="0"/>
                <a:ea typeface="Avenir Book" charset="0"/>
                <a:cs typeface="Avenir Book" charset="0"/>
              </a:rPr>
              <a:t>git log </a:t>
            </a:r>
            <a:r>
              <a:rPr lang="mr-IN" sz="2400" dirty="0" smtClean="0">
                <a:latin typeface="Avenir Book" charset="0"/>
                <a:ea typeface="Avenir Book" charset="0"/>
                <a:cs typeface="Avenir Book" charset="0"/>
              </a:rPr>
              <a:t>–</a:t>
            </a:r>
            <a:r>
              <a:rPr lang="en-US" sz="2400" dirty="0" err="1" smtClean="0">
                <a:latin typeface="Avenir Book" charset="0"/>
                <a:ea typeface="Avenir Book" charset="0"/>
                <a:cs typeface="Avenir Book" charset="0"/>
              </a:rPr>
              <a:t>oneline</a:t>
            </a:r>
            <a:r>
              <a:rPr lang="en-US" sz="2400" dirty="0" smtClean="0">
                <a:latin typeface="Avenir Book" charset="0"/>
                <a:ea typeface="Avenir Book" charset="0"/>
                <a:cs typeface="Avenir Book" charset="0"/>
              </a:rPr>
              <a:t> / git log —stat</a:t>
            </a:r>
          </a:p>
          <a:p>
            <a:r>
              <a:rPr lang="en-US" sz="2400" dirty="0" smtClean="0">
                <a:latin typeface="Avenir Book" charset="0"/>
                <a:ea typeface="Avenir Book" charset="0"/>
                <a:cs typeface="Avenir Book" charset="0"/>
              </a:rPr>
              <a:t>git clone</a:t>
            </a:r>
          </a:p>
          <a:p>
            <a:r>
              <a:rPr lang="en-US" sz="2400" dirty="0" smtClean="0">
                <a:latin typeface="Avenir Book" charset="0"/>
                <a:ea typeface="Avenir Book" charset="0"/>
                <a:cs typeface="Avenir Book" charset="0"/>
              </a:rPr>
              <a:t>Other commands like git show, git ignore, git diff etc.</a:t>
            </a:r>
          </a:p>
          <a:p>
            <a:endParaRPr lang="en-US" dirty="0"/>
          </a:p>
          <a:p>
            <a:endParaRPr lang="en-US" dirty="0" smtClean="0"/>
          </a:p>
          <a:p>
            <a:endParaRPr lang="en-US" dirty="0"/>
          </a:p>
        </p:txBody>
      </p:sp>
    </p:spTree>
    <p:extLst>
      <p:ext uri="{BB962C8B-B14F-4D97-AF65-F5344CB8AC3E}">
        <p14:creationId xmlns:p14="http://schemas.microsoft.com/office/powerpoint/2010/main" val="106905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99533" y="2498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a:lstStyle>
          <a:p>
            <a:pPr algn="ctr"/>
            <a:r>
              <a:rPr lang="en-US" sz="5400" b="1" dirty="0" smtClean="0">
                <a:latin typeface="Avenir Book" charset="0"/>
                <a:ea typeface="Avenir Book" charset="0"/>
                <a:cs typeface="Avenir Book" charset="0"/>
              </a:rPr>
              <a:t>Demo</a:t>
            </a:r>
            <a:endParaRPr lang="en-US" sz="5400" b="1" dirty="0">
              <a:latin typeface="Avenir Book" charset="0"/>
              <a:ea typeface="Avenir Book" charset="0"/>
              <a:cs typeface="Avenir Book" charset="0"/>
            </a:endParaRPr>
          </a:p>
        </p:txBody>
      </p:sp>
    </p:spTree>
    <p:extLst>
      <p:ext uri="{BB962C8B-B14F-4D97-AF65-F5344CB8AC3E}">
        <p14:creationId xmlns:p14="http://schemas.microsoft.com/office/powerpoint/2010/main" val="138528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23908A-FBF1-4A85-8D79-A2942219FCC4}"/>
              </a:ext>
            </a:extLst>
          </p:cNvPr>
          <p:cNvSpPr>
            <a:spLocks noGrp="1"/>
          </p:cNvSpPr>
          <p:nvPr>
            <p:ph type="title"/>
          </p:nvPr>
        </p:nvSpPr>
        <p:spPr/>
        <p:txBody>
          <a:bodyPr/>
          <a:lstStyle/>
          <a:p>
            <a:r>
              <a:rPr lang="en-US" b="1" dirty="0" smtClean="0">
                <a:latin typeface="Avenir Book" charset="0"/>
                <a:ea typeface="Avenir Book" charset="0"/>
                <a:cs typeface="Avenir Book" charset="0"/>
              </a:rPr>
              <a:t>Basic Git model locally</a:t>
            </a:r>
            <a:endParaRPr lang="en-US" b="1" dirty="0">
              <a:latin typeface="Avenir Book" charset="0"/>
              <a:ea typeface="Avenir Book" charset="0"/>
              <a:cs typeface="Avenir Book" charset="0"/>
            </a:endParaRPr>
          </a:p>
        </p:txBody>
      </p:sp>
      <p:pic>
        <p:nvPicPr>
          <p:cNvPr id="4" name="Picture 3">
            <a:extLst>
              <a:ext uri="{FF2B5EF4-FFF2-40B4-BE49-F238E27FC236}">
                <a16:creationId xmlns="" xmlns:a16="http://schemas.microsoft.com/office/drawing/2014/main" id="{C6A55988-DB8D-4406-890E-EF0B0B9B2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925" y="1690688"/>
            <a:ext cx="6534150" cy="3771900"/>
          </a:xfrm>
          <a:prstGeom prst="rect">
            <a:avLst/>
          </a:prstGeom>
        </p:spPr>
      </p:pic>
    </p:spTree>
    <p:extLst>
      <p:ext uri="{BB962C8B-B14F-4D97-AF65-F5344CB8AC3E}">
        <p14:creationId xmlns:p14="http://schemas.microsoft.com/office/powerpoint/2010/main" val="2207673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Book" charset="0"/>
                <a:ea typeface="Avenir Book" charset="0"/>
                <a:cs typeface="Avenir Book" charset="0"/>
              </a:rPr>
              <a:t>Basic Git Commands</a:t>
            </a:r>
            <a:endParaRPr lang="en-US" dirty="0"/>
          </a:p>
        </p:txBody>
      </p:sp>
      <p:sp>
        <p:nvSpPr>
          <p:cNvPr id="3" name="Content Placeholder 2"/>
          <p:cNvSpPr>
            <a:spLocks noGrp="1"/>
          </p:cNvSpPr>
          <p:nvPr>
            <p:ph idx="1"/>
          </p:nvPr>
        </p:nvSpPr>
        <p:spPr/>
        <p:txBody>
          <a:bodyPr/>
          <a:lstStyle/>
          <a:p>
            <a:r>
              <a:rPr lang="en-US" sz="2400" dirty="0">
                <a:latin typeface="Avenir Book" charset="0"/>
                <a:ea typeface="Avenir Book" charset="0"/>
                <a:cs typeface="Avenir Book" charset="0"/>
              </a:rPr>
              <a:t>git </a:t>
            </a:r>
            <a:r>
              <a:rPr lang="en-US" sz="2400" dirty="0" err="1">
                <a:latin typeface="Avenir Book" charset="0"/>
                <a:ea typeface="Avenir Book" charset="0"/>
                <a:cs typeface="Avenir Book" charset="0"/>
              </a:rPr>
              <a:t>init</a:t>
            </a:r>
            <a:r>
              <a:rPr lang="en-US" sz="2400" dirty="0">
                <a:latin typeface="Avenir Book" charset="0"/>
                <a:ea typeface="Avenir Book" charset="0"/>
                <a:cs typeface="Avenir Book" charset="0"/>
              </a:rPr>
              <a:t> </a:t>
            </a:r>
            <a:r>
              <a:rPr lang="mr-IN" sz="2400" dirty="0">
                <a:latin typeface="Avenir Book" charset="0"/>
                <a:ea typeface="Avenir Book" charset="0"/>
                <a:cs typeface="Avenir Book" charset="0"/>
              </a:rPr>
              <a:t>–</a:t>
            </a:r>
            <a:r>
              <a:rPr lang="en-US" sz="2400" dirty="0">
                <a:latin typeface="Avenir Book" charset="0"/>
                <a:ea typeface="Avenir Book" charset="0"/>
                <a:cs typeface="Avenir Book" charset="0"/>
              </a:rPr>
              <a:t> </a:t>
            </a:r>
            <a:r>
              <a:rPr lang="en-US" sz="2400" i="1" dirty="0" smtClean="0">
                <a:latin typeface="Avenir Book" charset="0"/>
                <a:ea typeface="Avenir Book" charset="0"/>
                <a:cs typeface="Avenir Book" charset="0"/>
              </a:rPr>
              <a:t>Initialize </a:t>
            </a:r>
            <a:r>
              <a:rPr lang="en-US" sz="2400" i="1" dirty="0">
                <a:latin typeface="Avenir Book" charset="0"/>
                <a:ea typeface="Avenir Book" charset="0"/>
                <a:cs typeface="Avenir Book" charset="0"/>
              </a:rPr>
              <a:t>a Git repository/working directory</a:t>
            </a:r>
          </a:p>
          <a:p>
            <a:r>
              <a:rPr lang="en-US" sz="2400" dirty="0">
                <a:latin typeface="Avenir Book" charset="0"/>
                <a:ea typeface="Avenir Book" charset="0"/>
                <a:cs typeface="Avenir Book" charset="0"/>
              </a:rPr>
              <a:t>git status </a:t>
            </a:r>
            <a:r>
              <a:rPr lang="mr-IN" sz="2400" dirty="0">
                <a:latin typeface="Avenir Book" charset="0"/>
                <a:ea typeface="Avenir Book" charset="0"/>
                <a:cs typeface="Avenir Book" charset="0"/>
              </a:rPr>
              <a:t>–</a:t>
            </a:r>
            <a:r>
              <a:rPr lang="en-US" sz="2400" dirty="0">
                <a:latin typeface="Avenir Book" charset="0"/>
                <a:ea typeface="Avenir Book" charset="0"/>
                <a:cs typeface="Avenir Book" charset="0"/>
              </a:rPr>
              <a:t> </a:t>
            </a:r>
            <a:r>
              <a:rPr lang="en-US" sz="2400" i="1" dirty="0">
                <a:latin typeface="Avenir Book" charset="0"/>
                <a:ea typeface="Avenir Book" charset="0"/>
                <a:cs typeface="Avenir Book" charset="0"/>
              </a:rPr>
              <a:t>Status of your working directory</a:t>
            </a:r>
          </a:p>
          <a:p>
            <a:r>
              <a:rPr lang="en-US" sz="2400" dirty="0">
                <a:latin typeface="Avenir Book" charset="0"/>
                <a:ea typeface="Avenir Book" charset="0"/>
                <a:cs typeface="Avenir Book" charset="0"/>
              </a:rPr>
              <a:t>git add &lt;filename&gt; or git add . </a:t>
            </a:r>
            <a:r>
              <a:rPr lang="en-US" sz="2400" i="1" dirty="0">
                <a:latin typeface="Avenir Book" charset="0"/>
                <a:ea typeface="Avenir Book" charset="0"/>
                <a:cs typeface="Avenir Book" charset="0"/>
              </a:rPr>
              <a:t>(for all files in your working directory)</a:t>
            </a:r>
          </a:p>
          <a:p>
            <a:r>
              <a:rPr lang="en-US" sz="2400" dirty="0">
                <a:latin typeface="Avenir Book" charset="0"/>
                <a:ea typeface="Avenir Book" charset="0"/>
                <a:cs typeface="Avenir Book" charset="0"/>
              </a:rPr>
              <a:t>git commit </a:t>
            </a:r>
            <a:r>
              <a:rPr lang="mr-IN" sz="2400" dirty="0">
                <a:latin typeface="Avenir Book" charset="0"/>
                <a:ea typeface="Avenir Book" charset="0"/>
                <a:cs typeface="Avenir Book" charset="0"/>
              </a:rPr>
              <a:t>–</a:t>
            </a:r>
            <a:r>
              <a:rPr lang="en-US" sz="2400" dirty="0">
                <a:latin typeface="Avenir Book" charset="0"/>
                <a:ea typeface="Avenir Book" charset="0"/>
                <a:cs typeface="Avenir Book" charset="0"/>
              </a:rPr>
              <a:t> </a:t>
            </a:r>
            <a:r>
              <a:rPr lang="en-US" sz="2400" i="1" dirty="0">
                <a:latin typeface="Avenir Book" charset="0"/>
                <a:ea typeface="Avenir Book" charset="0"/>
                <a:cs typeface="Avenir Book" charset="0"/>
              </a:rPr>
              <a:t>Stash changes in your working directory</a:t>
            </a:r>
          </a:p>
          <a:p>
            <a:r>
              <a:rPr lang="en-US" sz="2400" dirty="0">
                <a:latin typeface="Avenir Book" charset="0"/>
                <a:ea typeface="Avenir Book" charset="0"/>
                <a:cs typeface="Avenir Book" charset="0"/>
              </a:rPr>
              <a:t>git log </a:t>
            </a:r>
            <a:r>
              <a:rPr lang="mr-IN" sz="2400" dirty="0">
                <a:latin typeface="Avenir Book" charset="0"/>
                <a:ea typeface="Avenir Book" charset="0"/>
                <a:cs typeface="Avenir Book" charset="0"/>
              </a:rPr>
              <a:t>–</a:t>
            </a:r>
            <a:r>
              <a:rPr lang="en-US" sz="2400" dirty="0" err="1">
                <a:latin typeface="Avenir Book" charset="0"/>
                <a:ea typeface="Avenir Book" charset="0"/>
                <a:cs typeface="Avenir Book" charset="0"/>
              </a:rPr>
              <a:t>oneline</a:t>
            </a:r>
            <a:r>
              <a:rPr lang="en-US" sz="2400" dirty="0">
                <a:latin typeface="Avenir Book" charset="0"/>
                <a:ea typeface="Avenir Book" charset="0"/>
                <a:cs typeface="Avenir Book" charset="0"/>
              </a:rPr>
              <a:t> </a:t>
            </a:r>
            <a:r>
              <a:rPr lang="mr-IN" sz="2400" dirty="0">
                <a:latin typeface="Avenir Book" charset="0"/>
                <a:ea typeface="Avenir Book" charset="0"/>
                <a:cs typeface="Avenir Book" charset="0"/>
              </a:rPr>
              <a:t>–</a:t>
            </a:r>
            <a:r>
              <a:rPr lang="en-US" sz="2400" dirty="0">
                <a:latin typeface="Avenir Book" charset="0"/>
                <a:ea typeface="Avenir Book" charset="0"/>
                <a:cs typeface="Avenir Book" charset="0"/>
              </a:rPr>
              <a:t> </a:t>
            </a:r>
            <a:r>
              <a:rPr lang="en-US" sz="2400" i="1" dirty="0">
                <a:latin typeface="Avenir Book" charset="0"/>
                <a:ea typeface="Avenir Book" charset="0"/>
                <a:cs typeface="Avenir Book" charset="0"/>
              </a:rPr>
              <a:t>View your commit </a:t>
            </a:r>
            <a:r>
              <a:rPr lang="en-US" sz="2400" i="1" dirty="0" smtClean="0">
                <a:latin typeface="Avenir Book" charset="0"/>
                <a:ea typeface="Avenir Book" charset="0"/>
                <a:cs typeface="Avenir Book" charset="0"/>
              </a:rPr>
              <a:t>history</a:t>
            </a:r>
          </a:p>
          <a:p>
            <a:r>
              <a:rPr lang="en-US" sz="2400" dirty="0" smtClean="0">
                <a:latin typeface="Avenir Book" charset="0"/>
                <a:ea typeface="Avenir Book" charset="0"/>
                <a:cs typeface="Avenir Book" charset="0"/>
              </a:rPr>
              <a:t>git clone </a:t>
            </a:r>
            <a:r>
              <a:rPr lang="mr-IN" sz="2400" dirty="0" smtClean="0">
                <a:latin typeface="Avenir Book" charset="0"/>
                <a:ea typeface="Avenir Book" charset="0"/>
                <a:cs typeface="Avenir Book" charset="0"/>
              </a:rPr>
              <a:t>–</a:t>
            </a:r>
            <a:r>
              <a:rPr lang="en-US" sz="2400" dirty="0" smtClean="0">
                <a:latin typeface="Avenir Book" charset="0"/>
                <a:ea typeface="Avenir Book" charset="0"/>
                <a:cs typeface="Avenir Book" charset="0"/>
              </a:rPr>
              <a:t> </a:t>
            </a:r>
            <a:r>
              <a:rPr lang="en-US" sz="2400" i="1" dirty="0" smtClean="0">
                <a:latin typeface="Avenir Book" charset="0"/>
                <a:ea typeface="Avenir Book" charset="0"/>
                <a:cs typeface="Avenir Book" charset="0"/>
              </a:rPr>
              <a:t>Create an identical copy</a:t>
            </a:r>
            <a:endParaRPr lang="en-US" sz="2400" i="1" dirty="0">
              <a:latin typeface="Avenir Book" charset="0"/>
              <a:ea typeface="Avenir Book" charset="0"/>
              <a:cs typeface="Avenir Book" charset="0"/>
            </a:endParaRPr>
          </a:p>
          <a:p>
            <a:endParaRPr lang="en-US" dirty="0"/>
          </a:p>
        </p:txBody>
      </p:sp>
      <p:pic>
        <p:nvPicPr>
          <p:cNvPr id="4" name="Picture 3"/>
          <p:cNvPicPr>
            <a:picLocks noChangeAspect="1"/>
          </p:cNvPicPr>
          <p:nvPr/>
        </p:nvPicPr>
        <p:blipFill>
          <a:blip r:embed="rId2"/>
          <a:stretch>
            <a:fillRect/>
          </a:stretch>
        </p:blipFill>
        <p:spPr>
          <a:xfrm>
            <a:off x="7230533" y="3660610"/>
            <a:ext cx="4961467" cy="3197390"/>
          </a:xfrm>
          <a:prstGeom prst="rect">
            <a:avLst/>
          </a:prstGeom>
        </p:spPr>
      </p:pic>
    </p:spTree>
    <p:extLst>
      <p:ext uri="{BB962C8B-B14F-4D97-AF65-F5344CB8AC3E}">
        <p14:creationId xmlns:p14="http://schemas.microsoft.com/office/powerpoint/2010/main" val="170031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39A8E4-EFE0-4DCD-A249-57EB367AA6D2}"/>
              </a:ext>
            </a:extLst>
          </p:cNvPr>
          <p:cNvSpPr>
            <a:spLocks noGrp="1"/>
          </p:cNvSpPr>
          <p:nvPr>
            <p:ph type="title"/>
          </p:nvPr>
        </p:nvSpPr>
        <p:spPr/>
        <p:txBody>
          <a:bodyPr>
            <a:normAutofit/>
          </a:bodyPr>
          <a:lstStyle/>
          <a:p>
            <a:r>
              <a:rPr lang="en-US" sz="4800" b="1" dirty="0" smtClean="0">
                <a:latin typeface="Avenir Medium" charset="0"/>
                <a:ea typeface="Avenir Medium" charset="0"/>
                <a:cs typeface="Avenir Medium" charset="0"/>
              </a:rPr>
              <a:t>What’s the plan for today? </a:t>
            </a:r>
            <a:endParaRPr lang="en-US" sz="4800" b="1" dirty="0">
              <a:latin typeface="Avenir Medium" charset="0"/>
              <a:ea typeface="Avenir Medium" charset="0"/>
              <a:cs typeface="Avenir Medium" charset="0"/>
            </a:endParaRPr>
          </a:p>
        </p:txBody>
      </p:sp>
      <p:sp>
        <p:nvSpPr>
          <p:cNvPr id="3" name="Content Placeholder 2">
            <a:extLst>
              <a:ext uri="{FF2B5EF4-FFF2-40B4-BE49-F238E27FC236}">
                <a16:creationId xmlns="" xmlns:a16="http://schemas.microsoft.com/office/drawing/2014/main" id="{C47539C2-FF28-4EBF-B078-8E99383EA037}"/>
              </a:ext>
            </a:extLst>
          </p:cNvPr>
          <p:cNvSpPr>
            <a:spLocks noGrp="1"/>
          </p:cNvSpPr>
          <p:nvPr>
            <p:ph idx="1"/>
          </p:nvPr>
        </p:nvSpPr>
        <p:spPr/>
        <p:txBody>
          <a:bodyPr>
            <a:normAutofit/>
          </a:bodyPr>
          <a:lstStyle/>
          <a:p>
            <a:pPr marL="857250" indent="-857250">
              <a:buFont typeface="+mj-lt"/>
              <a:buAutoNum type="arabicPeriod"/>
            </a:pPr>
            <a:r>
              <a:rPr lang="en-US" sz="3600" dirty="0" smtClean="0">
                <a:latin typeface="Avenir Book" charset="0"/>
                <a:ea typeface="Avenir Book" charset="0"/>
                <a:cs typeface="Avenir Book" charset="0"/>
              </a:rPr>
              <a:t>Version Control - Concepts, Terminology</a:t>
            </a:r>
            <a:endParaRPr lang="en-US" sz="3600" dirty="0">
              <a:latin typeface="Avenir Book" charset="0"/>
              <a:ea typeface="Avenir Book" charset="0"/>
              <a:cs typeface="Avenir Book" charset="0"/>
            </a:endParaRPr>
          </a:p>
          <a:p>
            <a:pPr marL="857250" indent="-857250">
              <a:buFont typeface="+mj-lt"/>
              <a:buAutoNum type="arabicPeriod"/>
            </a:pPr>
            <a:r>
              <a:rPr lang="en-US" sz="3600" dirty="0">
                <a:latin typeface="Avenir Book" charset="0"/>
                <a:ea typeface="Avenir Book" charset="0"/>
                <a:cs typeface="Avenir Book" charset="0"/>
              </a:rPr>
              <a:t>Git </a:t>
            </a:r>
            <a:r>
              <a:rPr lang="mr-IN" sz="3600" dirty="0" smtClean="0">
                <a:latin typeface="Avenir Book" charset="0"/>
                <a:ea typeface="Avenir Book" charset="0"/>
                <a:cs typeface="Avenir Book" charset="0"/>
              </a:rPr>
              <a:t>–</a:t>
            </a:r>
            <a:r>
              <a:rPr lang="en-US" sz="3600" dirty="0" smtClean="0">
                <a:latin typeface="Avenir Book" charset="0"/>
                <a:ea typeface="Avenir Book" charset="0"/>
                <a:cs typeface="Avenir Book" charset="0"/>
              </a:rPr>
              <a:t> Commands</a:t>
            </a:r>
          </a:p>
          <a:p>
            <a:pPr marL="857250" indent="-857250">
              <a:buFont typeface="+mj-lt"/>
              <a:buAutoNum type="arabicPeriod"/>
            </a:pPr>
            <a:r>
              <a:rPr lang="en-US" sz="3600" dirty="0" smtClean="0">
                <a:latin typeface="Avenir Book" charset="0"/>
                <a:ea typeface="Avenir Book" charset="0"/>
                <a:cs typeface="Avenir Book" charset="0"/>
              </a:rPr>
              <a:t>Collaborating with Git using GitHub</a:t>
            </a:r>
          </a:p>
          <a:p>
            <a:pPr marL="857250" indent="-857250">
              <a:buFont typeface="+mj-lt"/>
              <a:buAutoNum type="arabicPeriod"/>
            </a:pPr>
            <a:r>
              <a:rPr lang="en-US" sz="3600" dirty="0" smtClean="0">
                <a:latin typeface="Avenir Book" charset="0"/>
                <a:ea typeface="Avenir Book" charset="0"/>
                <a:cs typeface="Avenir Book" charset="0"/>
              </a:rPr>
              <a:t>Version Control practices and workflow in the industry.</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464714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002" r="1" b="1"/>
          <a:stretch/>
        </p:blipFill>
        <p:spPr>
          <a:xfrm>
            <a:off x="5711040" y="1507067"/>
            <a:ext cx="5841297" cy="4710852"/>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en-US" b="1" dirty="0">
                <a:latin typeface="Avenir Book" charset="0"/>
                <a:ea typeface="Avenir Book" charset="0"/>
                <a:cs typeface="Avenir Book" charset="0"/>
              </a:rPr>
              <a:t>GitHub</a:t>
            </a:r>
          </a:p>
        </p:txBody>
      </p:sp>
      <p:sp>
        <p:nvSpPr>
          <p:cNvPr id="3" name="Content Placeholder 2"/>
          <p:cNvSpPr>
            <a:spLocks noGrp="1"/>
          </p:cNvSpPr>
          <p:nvPr>
            <p:ph idx="1"/>
          </p:nvPr>
        </p:nvSpPr>
        <p:spPr>
          <a:xfrm>
            <a:off x="648929" y="2150533"/>
            <a:ext cx="4685071" cy="3785419"/>
          </a:xfrm>
        </p:spPr>
        <p:txBody>
          <a:bodyPr>
            <a:noAutofit/>
          </a:bodyPr>
          <a:lstStyle/>
          <a:p>
            <a:pPr>
              <a:spcBef>
                <a:spcPts val="0"/>
              </a:spcBef>
              <a:spcAft>
                <a:spcPts val="600"/>
              </a:spcAft>
            </a:pPr>
            <a:r>
              <a:rPr lang="en-US" sz="2400" dirty="0">
                <a:latin typeface="Avenir Book" charset="0"/>
                <a:ea typeface="Avenir Book" charset="0"/>
                <a:cs typeface="Avenir Book" charset="0"/>
              </a:rPr>
              <a:t>It’s a hosting medium/website for your Git repositories</a:t>
            </a:r>
          </a:p>
          <a:p>
            <a:pPr>
              <a:spcBef>
                <a:spcPts val="0"/>
              </a:spcBef>
              <a:spcAft>
                <a:spcPts val="600"/>
              </a:spcAft>
            </a:pPr>
            <a:endParaRPr lang="en-US" sz="2400" dirty="0">
              <a:latin typeface="Avenir Book" charset="0"/>
              <a:ea typeface="Avenir Book" charset="0"/>
              <a:cs typeface="Avenir Book" charset="0"/>
            </a:endParaRPr>
          </a:p>
          <a:p>
            <a:pPr>
              <a:spcBef>
                <a:spcPts val="0"/>
              </a:spcBef>
              <a:spcAft>
                <a:spcPts val="600"/>
              </a:spcAft>
            </a:pPr>
            <a:r>
              <a:rPr lang="en-US" sz="2400" dirty="0">
                <a:latin typeface="Avenir Book" charset="0"/>
                <a:ea typeface="Avenir Book" charset="0"/>
                <a:cs typeface="Avenir Book" charset="0"/>
              </a:rPr>
              <a:t>Offers powerful collaborative abilities</a:t>
            </a:r>
          </a:p>
          <a:p>
            <a:pPr>
              <a:spcBef>
                <a:spcPts val="0"/>
              </a:spcBef>
              <a:spcAft>
                <a:spcPts val="600"/>
              </a:spcAft>
            </a:pPr>
            <a:endParaRPr lang="en-US" sz="2400" dirty="0">
              <a:latin typeface="Avenir Book" charset="0"/>
              <a:ea typeface="Avenir Book" charset="0"/>
              <a:cs typeface="Avenir Book" charset="0"/>
            </a:endParaRPr>
          </a:p>
          <a:p>
            <a:pPr>
              <a:spcBef>
                <a:spcPts val="0"/>
              </a:spcBef>
              <a:spcAft>
                <a:spcPts val="600"/>
              </a:spcAft>
            </a:pPr>
            <a:r>
              <a:rPr lang="en-US" sz="2400" dirty="0">
                <a:latin typeface="Avenir Book" charset="0"/>
                <a:ea typeface="Avenir Book" charset="0"/>
                <a:cs typeface="Avenir Book" charset="0"/>
              </a:rPr>
              <a:t>A good indicator of what you code/how much you code/quality of your code</a:t>
            </a:r>
          </a:p>
        </p:txBody>
      </p:sp>
    </p:spTree>
    <p:extLst>
      <p:ext uri="{BB962C8B-B14F-4D97-AF65-F5344CB8AC3E}">
        <p14:creationId xmlns:p14="http://schemas.microsoft.com/office/powerpoint/2010/main" val="24806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Working with a remote repository</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p:txBody>
          <a:bodyPr/>
          <a:lstStyle/>
          <a:p>
            <a:r>
              <a:rPr lang="en-US" dirty="0" smtClean="0">
                <a:latin typeface="Avenir Book" charset="0"/>
                <a:ea typeface="Avenir Book" charset="0"/>
                <a:cs typeface="Avenir Book" charset="0"/>
              </a:rPr>
              <a:t>Remote? </a:t>
            </a:r>
          </a:p>
          <a:p>
            <a:pPr marL="0" indent="0">
              <a:buNone/>
            </a:pPr>
            <a:r>
              <a:rPr lang="en-US" dirty="0" smtClean="0">
                <a:latin typeface="Avenir Book" charset="0"/>
                <a:ea typeface="Avenir Book" charset="0"/>
                <a:cs typeface="Avenir Book" charset="0"/>
              </a:rPr>
              <a:t>It’s the place where your code is stored.</a:t>
            </a:r>
          </a:p>
          <a:p>
            <a:pPr marL="0" indent="0">
              <a:buNone/>
            </a:pPr>
            <a:r>
              <a:rPr lang="en-US" dirty="0" smtClean="0">
                <a:latin typeface="Avenir Book" charset="0"/>
                <a:ea typeface="Avenir Book" charset="0"/>
                <a:cs typeface="Avenir Book" charset="0"/>
              </a:rPr>
              <a:t>By default, remote name is origin and default branch is master.</a:t>
            </a:r>
          </a:p>
          <a:p>
            <a:pPr marL="0" indent="0">
              <a:buNone/>
            </a:pPr>
            <a:endParaRPr lang="en-US" dirty="0">
              <a:latin typeface="Avenir Book" charset="0"/>
              <a:ea typeface="Avenir Book" charset="0"/>
              <a:cs typeface="Avenir Book" charset="0"/>
            </a:endParaRPr>
          </a:p>
          <a:p>
            <a:r>
              <a:rPr lang="en-US" dirty="0" smtClean="0">
                <a:latin typeface="Avenir Book" charset="0"/>
                <a:ea typeface="Avenir Book" charset="0"/>
                <a:cs typeface="Avenir Book" charset="0"/>
              </a:rPr>
              <a:t>Certain things that come to play, namely collaboration. </a:t>
            </a:r>
          </a:p>
          <a:p>
            <a:pPr marL="0" indent="0">
              <a:buNone/>
            </a:pPr>
            <a:r>
              <a:rPr lang="en-US" dirty="0" smtClean="0">
                <a:latin typeface="Avenir Book" charset="0"/>
                <a:ea typeface="Avenir Book" charset="0"/>
                <a:cs typeface="Avenir Book" charset="0"/>
              </a:rPr>
              <a:t>How are we going to handle that with Git. </a:t>
            </a:r>
          </a:p>
          <a:p>
            <a:pPr marL="0" indent="0">
              <a:buNone/>
            </a:pPr>
            <a:endParaRPr lang="en-US" dirty="0">
              <a:latin typeface="Avenir Book" charset="0"/>
              <a:ea typeface="Avenir Book" charset="0"/>
              <a:cs typeface="Avenir Book" charset="0"/>
            </a:endParaRPr>
          </a:p>
          <a:p>
            <a:pPr marL="0" indent="0">
              <a:buNone/>
            </a:pPr>
            <a:r>
              <a:rPr lang="en-US" dirty="0" smtClean="0">
                <a:latin typeface="Avenir Book" charset="0"/>
                <a:ea typeface="Avenir Book" charset="0"/>
                <a:cs typeface="Avenir Book" charset="0"/>
              </a:rPr>
              <a:t>So here comes, push, pull, branching, merging, </a:t>
            </a:r>
            <a:r>
              <a:rPr lang="en-US" b="1" dirty="0" smtClean="0">
                <a:latin typeface="Avenir Book" charset="0"/>
                <a:ea typeface="Avenir Book" charset="0"/>
                <a:cs typeface="Avenir Book" charset="0"/>
              </a:rPr>
              <a:t>forking</a:t>
            </a:r>
            <a:r>
              <a:rPr lang="en-US" dirty="0" smtClean="0">
                <a:latin typeface="Avenir Book" charset="0"/>
                <a:ea typeface="Avenir Book" charset="0"/>
                <a:cs typeface="Avenir Book" charset="0"/>
              </a:rPr>
              <a:t>.</a:t>
            </a:r>
          </a:p>
          <a:p>
            <a:pPr marL="0" indent="0">
              <a:buNone/>
            </a:pPr>
            <a:endParaRPr lang="en-US" dirty="0">
              <a:latin typeface="Avenir Book" charset="0"/>
              <a:ea typeface="Avenir Book" charset="0"/>
              <a:cs typeface="Avenir Book" charset="0"/>
            </a:endParaRPr>
          </a:p>
          <a:p>
            <a:endParaRPr lang="en-US" dirty="0" smtClean="0">
              <a:latin typeface="Avenir Book" charset="0"/>
              <a:ea typeface="Avenir Book" charset="0"/>
              <a:cs typeface="Avenir Book" charset="0"/>
            </a:endParaRPr>
          </a:p>
        </p:txBody>
      </p:sp>
    </p:spTree>
    <p:extLst>
      <p:ext uri="{BB962C8B-B14F-4D97-AF65-F5344CB8AC3E}">
        <p14:creationId xmlns:p14="http://schemas.microsoft.com/office/powerpoint/2010/main" val="100455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 xmlns:a16="http://schemas.microsoft.com/office/drawing/2014/main" id="{542EFEFE-5339-475A-BF84-2DB80A8B7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0" y="803364"/>
            <a:ext cx="914400" cy="914400"/>
          </a:xfrm>
          <a:prstGeom prst="rect">
            <a:avLst/>
          </a:prstGeom>
        </p:spPr>
      </p:pic>
      <p:sp>
        <p:nvSpPr>
          <p:cNvPr id="5" name="Arrow: Down 4">
            <a:extLst>
              <a:ext uri="{FF2B5EF4-FFF2-40B4-BE49-F238E27FC236}">
                <a16:creationId xmlns="" xmlns:a16="http://schemas.microsoft.com/office/drawing/2014/main" id="{3B5EC47F-C646-4A3B-B95B-541D5EE14923}"/>
              </a:ext>
            </a:extLst>
          </p:cNvPr>
          <p:cNvSpPr/>
          <p:nvPr/>
        </p:nvSpPr>
        <p:spPr>
          <a:xfrm rot="17508801">
            <a:off x="2865991" y="1095649"/>
            <a:ext cx="969264" cy="1956816"/>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 xmlns:a16="http://schemas.microsoft.com/office/drawing/2014/main" id="{6B2D8F54-B27E-49A4-832B-918E3644DFE6}"/>
              </a:ext>
            </a:extLst>
          </p:cNvPr>
          <p:cNvSpPr/>
          <p:nvPr/>
        </p:nvSpPr>
        <p:spPr>
          <a:xfrm>
            <a:off x="4439058" y="1876646"/>
            <a:ext cx="3732028" cy="33173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Graphic 6" descr="Paper">
            <a:extLst>
              <a:ext uri="{FF2B5EF4-FFF2-40B4-BE49-F238E27FC236}">
                <a16:creationId xmlns="" xmlns:a16="http://schemas.microsoft.com/office/drawing/2014/main" id="{1FDA6344-A31C-4530-9038-03CF622018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054009" y="2620925"/>
            <a:ext cx="914400" cy="914400"/>
          </a:xfrm>
          <a:prstGeom prst="rect">
            <a:avLst/>
          </a:prstGeom>
        </p:spPr>
      </p:pic>
      <p:grpSp>
        <p:nvGrpSpPr>
          <p:cNvPr id="13" name="Group 12">
            <a:extLst>
              <a:ext uri="{FF2B5EF4-FFF2-40B4-BE49-F238E27FC236}">
                <a16:creationId xmlns="" xmlns:a16="http://schemas.microsoft.com/office/drawing/2014/main" id="{36BB8311-8131-4CAF-B00B-41D0E13CB68B}"/>
              </a:ext>
            </a:extLst>
          </p:cNvPr>
          <p:cNvGrpSpPr/>
          <p:nvPr/>
        </p:nvGrpSpPr>
        <p:grpSpPr>
          <a:xfrm>
            <a:off x="1132113" y="803364"/>
            <a:ext cx="1130075" cy="1442613"/>
            <a:chOff x="1132113" y="803364"/>
            <a:chExt cx="1130075" cy="1442613"/>
          </a:xfrm>
        </p:grpSpPr>
        <p:sp>
          <p:nvSpPr>
            <p:cNvPr id="11" name="TextBox 10">
              <a:extLst>
                <a:ext uri="{FF2B5EF4-FFF2-40B4-BE49-F238E27FC236}">
                  <a16:creationId xmlns="" xmlns:a16="http://schemas.microsoft.com/office/drawing/2014/main" id="{0F851DB4-61D2-4F5B-B442-A1A3C0CDA1A5}"/>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2" name="Graphic 11" descr="Man">
              <a:extLst>
                <a:ext uri="{FF2B5EF4-FFF2-40B4-BE49-F238E27FC236}">
                  <a16:creationId xmlns="" xmlns:a16="http://schemas.microsoft.com/office/drawing/2014/main" id="{0F8D869C-CF87-467B-B91E-9FA6CBAFC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spTree>
    <p:extLst>
      <p:ext uri="{BB962C8B-B14F-4D97-AF65-F5344CB8AC3E}">
        <p14:creationId xmlns:p14="http://schemas.microsoft.com/office/powerpoint/2010/main" val="786092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 xmlns:a16="http://schemas.microsoft.com/office/drawing/2014/main" id="{3B5EC47F-C646-4A3B-B95B-541D5EE14923}"/>
              </a:ext>
            </a:extLst>
          </p:cNvPr>
          <p:cNvSpPr/>
          <p:nvPr/>
        </p:nvSpPr>
        <p:spPr>
          <a:xfrm rot="17508801">
            <a:off x="2865991" y="1095649"/>
            <a:ext cx="969264" cy="1956816"/>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 xmlns:a16="http://schemas.microsoft.com/office/drawing/2014/main" id="{6B2D8F54-B27E-49A4-832B-918E3644DFE6}"/>
              </a:ext>
            </a:extLst>
          </p:cNvPr>
          <p:cNvSpPr/>
          <p:nvPr/>
        </p:nvSpPr>
        <p:spPr>
          <a:xfrm>
            <a:off x="4439058" y="1876646"/>
            <a:ext cx="3732028" cy="33173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Graphic 6" descr="Paper">
            <a:extLst>
              <a:ext uri="{FF2B5EF4-FFF2-40B4-BE49-F238E27FC236}">
                <a16:creationId xmlns="" xmlns:a16="http://schemas.microsoft.com/office/drawing/2014/main" id="{1FDA6344-A31C-4530-9038-03CF622018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054009" y="2620925"/>
            <a:ext cx="914400" cy="914400"/>
          </a:xfrm>
          <a:prstGeom prst="rect">
            <a:avLst/>
          </a:prstGeom>
        </p:spPr>
      </p:pic>
      <p:sp>
        <p:nvSpPr>
          <p:cNvPr id="9" name="Arrow: Down 8">
            <a:extLst>
              <a:ext uri="{FF2B5EF4-FFF2-40B4-BE49-F238E27FC236}">
                <a16:creationId xmlns="" xmlns:a16="http://schemas.microsoft.com/office/drawing/2014/main" id="{70121D76-41E0-40E6-9015-B9AC8DCA8721}"/>
              </a:ext>
            </a:extLst>
          </p:cNvPr>
          <p:cNvSpPr/>
          <p:nvPr/>
        </p:nvSpPr>
        <p:spPr>
          <a:xfrm rot="3097134">
            <a:off x="8558641" y="1095649"/>
            <a:ext cx="969264" cy="1956816"/>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Paper">
            <a:extLst>
              <a:ext uri="{FF2B5EF4-FFF2-40B4-BE49-F238E27FC236}">
                <a16:creationId xmlns="" xmlns:a16="http://schemas.microsoft.com/office/drawing/2014/main" id="{FF07B739-B96F-44CB-B0E9-A01DA54B53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0067" y="2620925"/>
            <a:ext cx="914400" cy="914400"/>
          </a:xfrm>
          <a:prstGeom prst="rect">
            <a:avLst/>
          </a:prstGeom>
        </p:spPr>
      </p:pic>
      <p:pic>
        <p:nvPicPr>
          <p:cNvPr id="3" name="Graphic 2" descr="Document">
            <a:extLst>
              <a:ext uri="{FF2B5EF4-FFF2-40B4-BE49-F238E27FC236}">
                <a16:creationId xmlns="" xmlns:a16="http://schemas.microsoft.com/office/drawing/2014/main" id="{690DB643-19F5-48D3-8245-701A462B4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820187" y="3512490"/>
            <a:ext cx="914400" cy="914400"/>
          </a:xfrm>
          <a:prstGeom prst="rect">
            <a:avLst/>
          </a:prstGeom>
        </p:spPr>
      </p:pic>
      <p:grpSp>
        <p:nvGrpSpPr>
          <p:cNvPr id="15" name="Group 14">
            <a:extLst>
              <a:ext uri="{FF2B5EF4-FFF2-40B4-BE49-F238E27FC236}">
                <a16:creationId xmlns="" xmlns:a16="http://schemas.microsoft.com/office/drawing/2014/main" id="{7E7C1A8B-FB2E-4007-A6A8-A040B107888B}"/>
              </a:ext>
            </a:extLst>
          </p:cNvPr>
          <p:cNvGrpSpPr/>
          <p:nvPr/>
        </p:nvGrpSpPr>
        <p:grpSpPr>
          <a:xfrm>
            <a:off x="1132113" y="803364"/>
            <a:ext cx="1130075" cy="1442613"/>
            <a:chOff x="1132113" y="803364"/>
            <a:chExt cx="1130075" cy="1442613"/>
          </a:xfrm>
        </p:grpSpPr>
        <p:sp>
          <p:nvSpPr>
            <p:cNvPr id="16" name="TextBox 15">
              <a:extLst>
                <a:ext uri="{FF2B5EF4-FFF2-40B4-BE49-F238E27FC236}">
                  <a16:creationId xmlns="" xmlns:a16="http://schemas.microsoft.com/office/drawing/2014/main" id="{857D84D6-B16F-4235-85CE-21F18522CA5E}"/>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7" name="Graphic 16" descr="Man">
              <a:extLst>
                <a:ext uri="{FF2B5EF4-FFF2-40B4-BE49-F238E27FC236}">
                  <a16:creationId xmlns="" xmlns:a16="http://schemas.microsoft.com/office/drawing/2014/main" id="{D61BBF8D-B08F-45A9-91FE-D218AB36A4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239951" y="803364"/>
              <a:ext cx="914400" cy="914400"/>
            </a:xfrm>
            <a:prstGeom prst="rect">
              <a:avLst/>
            </a:prstGeom>
          </p:spPr>
        </p:pic>
      </p:grpSp>
      <p:grpSp>
        <p:nvGrpSpPr>
          <p:cNvPr id="19" name="Group 18">
            <a:extLst>
              <a:ext uri="{FF2B5EF4-FFF2-40B4-BE49-F238E27FC236}">
                <a16:creationId xmlns="" xmlns:a16="http://schemas.microsoft.com/office/drawing/2014/main" id="{33D187ED-67FC-43BF-B60F-C085A3FF4FB3}"/>
              </a:ext>
            </a:extLst>
          </p:cNvPr>
          <p:cNvGrpSpPr/>
          <p:nvPr/>
        </p:nvGrpSpPr>
        <p:grpSpPr>
          <a:xfrm>
            <a:off x="10180468" y="803364"/>
            <a:ext cx="1084521" cy="1554256"/>
            <a:chOff x="10180468" y="803364"/>
            <a:chExt cx="1084521" cy="1554256"/>
          </a:xfrm>
        </p:grpSpPr>
        <p:pic>
          <p:nvPicPr>
            <p:cNvPr id="8" name="Graphic 7" descr="Man">
              <a:extLst>
                <a:ext uri="{FF2B5EF4-FFF2-40B4-BE49-F238E27FC236}">
                  <a16:creationId xmlns="" xmlns:a16="http://schemas.microsoft.com/office/drawing/2014/main" id="{8CD1D164-B997-4D11-851D-9D1151201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265528" y="803364"/>
              <a:ext cx="914400" cy="914400"/>
            </a:xfrm>
            <a:prstGeom prst="rect">
              <a:avLst/>
            </a:prstGeom>
          </p:spPr>
        </p:pic>
        <p:sp>
          <p:nvSpPr>
            <p:cNvPr id="18" name="TextBox 17">
              <a:extLst>
                <a:ext uri="{FF2B5EF4-FFF2-40B4-BE49-F238E27FC236}">
                  <a16:creationId xmlns="" xmlns:a16="http://schemas.microsoft.com/office/drawing/2014/main" id="{4993C571-867B-4343-BDB4-A2A32194C74A}"/>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spTree>
    <p:extLst>
      <p:ext uri="{BB962C8B-B14F-4D97-AF65-F5344CB8AC3E}">
        <p14:creationId xmlns:p14="http://schemas.microsoft.com/office/powerpoint/2010/main" val="298085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 xmlns:a16="http://schemas.microsoft.com/office/drawing/2014/main" id="{3B5EC47F-C646-4A3B-B95B-541D5EE14923}"/>
              </a:ext>
            </a:extLst>
          </p:cNvPr>
          <p:cNvSpPr/>
          <p:nvPr/>
        </p:nvSpPr>
        <p:spPr>
          <a:xfrm rot="17508801">
            <a:off x="2865991" y="1095649"/>
            <a:ext cx="969264" cy="1956816"/>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 xmlns:a16="http://schemas.microsoft.com/office/drawing/2014/main" id="{6B2D8F54-B27E-49A4-832B-918E3644DFE6}"/>
              </a:ext>
            </a:extLst>
          </p:cNvPr>
          <p:cNvSpPr/>
          <p:nvPr/>
        </p:nvSpPr>
        <p:spPr>
          <a:xfrm>
            <a:off x="4439058" y="1876646"/>
            <a:ext cx="3732028" cy="33173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Arrow: Down 8">
            <a:extLst>
              <a:ext uri="{FF2B5EF4-FFF2-40B4-BE49-F238E27FC236}">
                <a16:creationId xmlns="" xmlns:a16="http://schemas.microsoft.com/office/drawing/2014/main" id="{70121D76-41E0-40E6-9015-B9AC8DCA8721}"/>
              </a:ext>
            </a:extLst>
          </p:cNvPr>
          <p:cNvSpPr/>
          <p:nvPr/>
        </p:nvSpPr>
        <p:spPr>
          <a:xfrm rot="3097134">
            <a:off x="8558641" y="1095649"/>
            <a:ext cx="969264" cy="1956816"/>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Document">
            <a:extLst>
              <a:ext uri="{FF2B5EF4-FFF2-40B4-BE49-F238E27FC236}">
                <a16:creationId xmlns="" xmlns:a16="http://schemas.microsoft.com/office/drawing/2014/main" id="{690DB643-19F5-48D3-8245-701A462B4E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074992" y="3450264"/>
            <a:ext cx="914400" cy="914400"/>
          </a:xfrm>
          <a:prstGeom prst="rect">
            <a:avLst/>
          </a:prstGeom>
        </p:spPr>
      </p:pic>
      <p:sp>
        <p:nvSpPr>
          <p:cNvPr id="13" name="Arrow: Down 12">
            <a:extLst>
              <a:ext uri="{FF2B5EF4-FFF2-40B4-BE49-F238E27FC236}">
                <a16:creationId xmlns="" xmlns:a16="http://schemas.microsoft.com/office/drawing/2014/main" id="{1099A952-0066-4040-942E-1F2AAD9F3237}"/>
              </a:ext>
            </a:extLst>
          </p:cNvPr>
          <p:cNvSpPr/>
          <p:nvPr/>
        </p:nvSpPr>
        <p:spPr>
          <a:xfrm rot="17508801">
            <a:off x="2864323" y="1095649"/>
            <a:ext cx="969264" cy="1956816"/>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 xmlns:a16="http://schemas.microsoft.com/office/drawing/2014/main" id="{12D1F8C5-DEB7-4931-862E-72AB81AB2CC1}"/>
              </a:ext>
            </a:extLst>
          </p:cNvPr>
          <p:cNvSpPr/>
          <p:nvPr/>
        </p:nvSpPr>
        <p:spPr>
          <a:xfrm rot="16368172">
            <a:off x="2460556" y="2814065"/>
            <a:ext cx="969264" cy="1784264"/>
          </a:xfrm>
          <a:prstGeom prst="downArrow">
            <a:avLst>
              <a:gd name="adj1" fmla="val 50000"/>
              <a:gd name="adj2" fmla="val 39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 xmlns:a16="http://schemas.microsoft.com/office/drawing/2014/main" id="{85770279-1952-425A-A4F8-F938C86A95E9}"/>
              </a:ext>
            </a:extLst>
          </p:cNvPr>
          <p:cNvGrpSpPr/>
          <p:nvPr/>
        </p:nvGrpSpPr>
        <p:grpSpPr>
          <a:xfrm>
            <a:off x="1132113" y="803364"/>
            <a:ext cx="1130075" cy="1442613"/>
            <a:chOff x="1132113" y="803364"/>
            <a:chExt cx="1130075" cy="1442613"/>
          </a:xfrm>
        </p:grpSpPr>
        <p:sp>
          <p:nvSpPr>
            <p:cNvPr id="19" name="TextBox 18">
              <a:extLst>
                <a:ext uri="{FF2B5EF4-FFF2-40B4-BE49-F238E27FC236}">
                  <a16:creationId xmlns="" xmlns:a16="http://schemas.microsoft.com/office/drawing/2014/main" id="{80609937-BDB5-40E1-9140-E866BABED8B4}"/>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20" name="Graphic 19" descr="Man">
              <a:extLst>
                <a:ext uri="{FF2B5EF4-FFF2-40B4-BE49-F238E27FC236}">
                  <a16:creationId xmlns="" xmlns:a16="http://schemas.microsoft.com/office/drawing/2014/main" id="{A99F8156-419E-4E4D-8B2E-B9B780655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239951" y="803364"/>
              <a:ext cx="914400" cy="914400"/>
            </a:xfrm>
            <a:prstGeom prst="rect">
              <a:avLst/>
            </a:prstGeom>
          </p:spPr>
        </p:pic>
      </p:grpSp>
      <p:grpSp>
        <p:nvGrpSpPr>
          <p:cNvPr id="21" name="Group 20">
            <a:extLst>
              <a:ext uri="{FF2B5EF4-FFF2-40B4-BE49-F238E27FC236}">
                <a16:creationId xmlns="" xmlns:a16="http://schemas.microsoft.com/office/drawing/2014/main" id="{2CC5EBE0-7360-48FD-AC70-DF17374F139E}"/>
              </a:ext>
            </a:extLst>
          </p:cNvPr>
          <p:cNvGrpSpPr/>
          <p:nvPr/>
        </p:nvGrpSpPr>
        <p:grpSpPr>
          <a:xfrm>
            <a:off x="10180468" y="803364"/>
            <a:ext cx="1084521" cy="1554256"/>
            <a:chOff x="10180468" y="803364"/>
            <a:chExt cx="1084521" cy="1554256"/>
          </a:xfrm>
        </p:grpSpPr>
        <p:pic>
          <p:nvPicPr>
            <p:cNvPr id="22" name="Graphic 21" descr="Man">
              <a:extLst>
                <a:ext uri="{FF2B5EF4-FFF2-40B4-BE49-F238E27FC236}">
                  <a16:creationId xmlns="" xmlns:a16="http://schemas.microsoft.com/office/drawing/2014/main" id="{9AD38308-D708-453E-96FA-F3E757872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265528" y="803364"/>
              <a:ext cx="914400" cy="914400"/>
            </a:xfrm>
            <a:prstGeom prst="rect">
              <a:avLst/>
            </a:prstGeom>
          </p:spPr>
        </p:pic>
        <p:sp>
          <p:nvSpPr>
            <p:cNvPr id="23" name="TextBox 22">
              <a:extLst>
                <a:ext uri="{FF2B5EF4-FFF2-40B4-BE49-F238E27FC236}">
                  <a16:creationId xmlns="" xmlns:a16="http://schemas.microsoft.com/office/drawing/2014/main" id="{9B72CF04-2BE6-467A-BD4F-72645D257BC9}"/>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25" name="Group 24">
            <a:extLst>
              <a:ext uri="{FF2B5EF4-FFF2-40B4-BE49-F238E27FC236}">
                <a16:creationId xmlns="" xmlns:a16="http://schemas.microsoft.com/office/drawing/2014/main" id="{F72344AA-B1BB-4EC4-9B29-465645FC423F}"/>
              </a:ext>
            </a:extLst>
          </p:cNvPr>
          <p:cNvGrpSpPr/>
          <p:nvPr/>
        </p:nvGrpSpPr>
        <p:grpSpPr>
          <a:xfrm>
            <a:off x="1186032" y="3078125"/>
            <a:ext cx="1020569" cy="1448537"/>
            <a:chOff x="1186032" y="3078125"/>
            <a:chExt cx="1020569" cy="1448537"/>
          </a:xfrm>
        </p:grpSpPr>
        <p:pic>
          <p:nvPicPr>
            <p:cNvPr id="12" name="Graphic 11" descr="Man">
              <a:extLst>
                <a:ext uri="{FF2B5EF4-FFF2-40B4-BE49-F238E27FC236}">
                  <a16:creationId xmlns="" xmlns:a16="http://schemas.microsoft.com/office/drawing/2014/main" id="{4FFB3877-7775-426D-B6DB-C3582A9986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239116" y="3078125"/>
              <a:ext cx="914400" cy="914400"/>
            </a:xfrm>
            <a:prstGeom prst="rect">
              <a:avLst/>
            </a:prstGeom>
          </p:spPr>
        </p:pic>
        <p:sp>
          <p:nvSpPr>
            <p:cNvPr id="24" name="TextBox 23">
              <a:extLst>
                <a:ext uri="{FF2B5EF4-FFF2-40B4-BE49-F238E27FC236}">
                  <a16:creationId xmlns="" xmlns:a16="http://schemas.microsoft.com/office/drawing/2014/main" id="{378B1771-BB83-4A59-AA26-6788376F2114}"/>
                </a:ext>
              </a:extLst>
            </p:cNvPr>
            <p:cNvSpPr txBox="1"/>
            <p:nvPr/>
          </p:nvSpPr>
          <p:spPr>
            <a:xfrm>
              <a:off x="1186032" y="4157330"/>
              <a:ext cx="1020569" cy="369332"/>
            </a:xfrm>
            <a:prstGeom prst="rect">
              <a:avLst/>
            </a:prstGeom>
            <a:noFill/>
          </p:spPr>
          <p:txBody>
            <a:bodyPr wrap="square" rtlCol="0">
              <a:spAutoFit/>
            </a:bodyPr>
            <a:lstStyle/>
            <a:p>
              <a:pPr algn="ctr"/>
              <a:r>
                <a:rPr lang="en-US" dirty="0"/>
                <a:t>Joe</a:t>
              </a:r>
            </a:p>
          </p:txBody>
        </p:sp>
      </p:grpSp>
      <p:pic>
        <p:nvPicPr>
          <p:cNvPr id="26" name="Graphic 25" descr="Document">
            <a:extLst>
              <a:ext uri="{FF2B5EF4-FFF2-40B4-BE49-F238E27FC236}">
                <a16:creationId xmlns="" xmlns:a16="http://schemas.microsoft.com/office/drawing/2014/main" id="{F84371C2-6850-42D3-9C94-9FF7922E69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89392" y="2887550"/>
            <a:ext cx="914400" cy="914400"/>
          </a:xfrm>
          <a:prstGeom prst="rect">
            <a:avLst/>
          </a:prstGeom>
        </p:spPr>
      </p:pic>
    </p:spTree>
    <p:extLst>
      <p:ext uri="{BB962C8B-B14F-4D97-AF65-F5344CB8AC3E}">
        <p14:creationId xmlns:p14="http://schemas.microsoft.com/office/powerpoint/2010/main" val="3665173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 xmlns:a16="http://schemas.microsoft.com/office/drawing/2014/main" id="{6B2D8F54-B27E-49A4-832B-918E3644DFE6}"/>
              </a:ext>
            </a:extLst>
          </p:cNvPr>
          <p:cNvSpPr/>
          <p:nvPr/>
        </p:nvSpPr>
        <p:spPr>
          <a:xfrm>
            <a:off x="4439058" y="1876646"/>
            <a:ext cx="3732028" cy="331735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Graphic 6" descr="Paper">
            <a:extLst>
              <a:ext uri="{FF2B5EF4-FFF2-40B4-BE49-F238E27FC236}">
                <a16:creationId xmlns="" xmlns:a16="http://schemas.microsoft.com/office/drawing/2014/main" id="{1FDA6344-A31C-4530-9038-03CF622018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054009" y="2620925"/>
            <a:ext cx="914400" cy="914400"/>
          </a:xfrm>
          <a:prstGeom prst="rect">
            <a:avLst/>
          </a:prstGeom>
        </p:spPr>
      </p:pic>
      <p:pic>
        <p:nvPicPr>
          <p:cNvPr id="11" name="Graphic 10" descr="Paper">
            <a:extLst>
              <a:ext uri="{FF2B5EF4-FFF2-40B4-BE49-F238E27FC236}">
                <a16:creationId xmlns="" xmlns:a16="http://schemas.microsoft.com/office/drawing/2014/main" id="{FF07B739-B96F-44CB-B0E9-A01DA54B53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640067" y="2620925"/>
            <a:ext cx="914400" cy="914400"/>
          </a:xfrm>
          <a:prstGeom prst="rect">
            <a:avLst/>
          </a:prstGeom>
        </p:spPr>
      </p:pic>
      <p:pic>
        <p:nvPicPr>
          <p:cNvPr id="3" name="Graphic 2" descr="Document">
            <a:extLst>
              <a:ext uri="{FF2B5EF4-FFF2-40B4-BE49-F238E27FC236}">
                <a16:creationId xmlns="" xmlns:a16="http://schemas.microsoft.com/office/drawing/2014/main" id="{690DB643-19F5-48D3-8245-701A462B4E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074992" y="3450264"/>
            <a:ext cx="914400" cy="914400"/>
          </a:xfrm>
          <a:prstGeom prst="rect">
            <a:avLst/>
          </a:prstGeom>
        </p:spPr>
      </p:pic>
      <p:grpSp>
        <p:nvGrpSpPr>
          <p:cNvPr id="18" name="Group 17">
            <a:extLst>
              <a:ext uri="{FF2B5EF4-FFF2-40B4-BE49-F238E27FC236}">
                <a16:creationId xmlns="" xmlns:a16="http://schemas.microsoft.com/office/drawing/2014/main" id="{85770279-1952-425A-A4F8-F938C86A95E9}"/>
              </a:ext>
            </a:extLst>
          </p:cNvPr>
          <p:cNvGrpSpPr/>
          <p:nvPr/>
        </p:nvGrpSpPr>
        <p:grpSpPr>
          <a:xfrm>
            <a:off x="1132113" y="803364"/>
            <a:ext cx="1130075" cy="1442613"/>
            <a:chOff x="1132113" y="803364"/>
            <a:chExt cx="1130075" cy="1442613"/>
          </a:xfrm>
        </p:grpSpPr>
        <p:sp>
          <p:nvSpPr>
            <p:cNvPr id="19" name="TextBox 18">
              <a:extLst>
                <a:ext uri="{FF2B5EF4-FFF2-40B4-BE49-F238E27FC236}">
                  <a16:creationId xmlns="" xmlns:a16="http://schemas.microsoft.com/office/drawing/2014/main" id="{80609937-BDB5-40E1-9140-E866BABED8B4}"/>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20" name="Graphic 19" descr="Man">
              <a:extLst>
                <a:ext uri="{FF2B5EF4-FFF2-40B4-BE49-F238E27FC236}">
                  <a16:creationId xmlns="" xmlns:a16="http://schemas.microsoft.com/office/drawing/2014/main" id="{A99F8156-419E-4E4D-8B2E-B9B7806554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239951" y="803364"/>
              <a:ext cx="914400" cy="914400"/>
            </a:xfrm>
            <a:prstGeom prst="rect">
              <a:avLst/>
            </a:prstGeom>
          </p:spPr>
        </p:pic>
      </p:grpSp>
      <p:grpSp>
        <p:nvGrpSpPr>
          <p:cNvPr id="21" name="Group 20">
            <a:extLst>
              <a:ext uri="{FF2B5EF4-FFF2-40B4-BE49-F238E27FC236}">
                <a16:creationId xmlns="" xmlns:a16="http://schemas.microsoft.com/office/drawing/2014/main" id="{2CC5EBE0-7360-48FD-AC70-DF17374F139E}"/>
              </a:ext>
            </a:extLst>
          </p:cNvPr>
          <p:cNvGrpSpPr/>
          <p:nvPr/>
        </p:nvGrpSpPr>
        <p:grpSpPr>
          <a:xfrm>
            <a:off x="10180468" y="803364"/>
            <a:ext cx="1084521" cy="1554256"/>
            <a:chOff x="10180468" y="803364"/>
            <a:chExt cx="1084521" cy="1554256"/>
          </a:xfrm>
        </p:grpSpPr>
        <p:pic>
          <p:nvPicPr>
            <p:cNvPr id="22" name="Graphic 21" descr="Man">
              <a:extLst>
                <a:ext uri="{FF2B5EF4-FFF2-40B4-BE49-F238E27FC236}">
                  <a16:creationId xmlns="" xmlns:a16="http://schemas.microsoft.com/office/drawing/2014/main" id="{9AD38308-D708-453E-96FA-F3E7578724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265528" y="803364"/>
              <a:ext cx="914400" cy="914400"/>
            </a:xfrm>
            <a:prstGeom prst="rect">
              <a:avLst/>
            </a:prstGeom>
          </p:spPr>
        </p:pic>
        <p:sp>
          <p:nvSpPr>
            <p:cNvPr id="23" name="TextBox 22">
              <a:extLst>
                <a:ext uri="{FF2B5EF4-FFF2-40B4-BE49-F238E27FC236}">
                  <a16:creationId xmlns="" xmlns:a16="http://schemas.microsoft.com/office/drawing/2014/main" id="{9B72CF04-2BE6-467A-BD4F-72645D257BC9}"/>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25" name="Group 24">
            <a:extLst>
              <a:ext uri="{FF2B5EF4-FFF2-40B4-BE49-F238E27FC236}">
                <a16:creationId xmlns="" xmlns:a16="http://schemas.microsoft.com/office/drawing/2014/main" id="{F72344AA-B1BB-4EC4-9B29-465645FC423F}"/>
              </a:ext>
            </a:extLst>
          </p:cNvPr>
          <p:cNvGrpSpPr/>
          <p:nvPr/>
        </p:nvGrpSpPr>
        <p:grpSpPr>
          <a:xfrm>
            <a:off x="1186032" y="3078125"/>
            <a:ext cx="1020569" cy="1448537"/>
            <a:chOff x="1186032" y="3078125"/>
            <a:chExt cx="1020569" cy="1448537"/>
          </a:xfrm>
        </p:grpSpPr>
        <p:pic>
          <p:nvPicPr>
            <p:cNvPr id="12" name="Graphic 11" descr="Man">
              <a:extLst>
                <a:ext uri="{FF2B5EF4-FFF2-40B4-BE49-F238E27FC236}">
                  <a16:creationId xmlns="" xmlns:a16="http://schemas.microsoft.com/office/drawing/2014/main" id="{4FFB3877-7775-426D-B6DB-C3582A9986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239116" y="3078125"/>
              <a:ext cx="914400" cy="914400"/>
            </a:xfrm>
            <a:prstGeom prst="rect">
              <a:avLst/>
            </a:prstGeom>
          </p:spPr>
        </p:pic>
        <p:sp>
          <p:nvSpPr>
            <p:cNvPr id="24" name="TextBox 23">
              <a:extLst>
                <a:ext uri="{FF2B5EF4-FFF2-40B4-BE49-F238E27FC236}">
                  <a16:creationId xmlns="" xmlns:a16="http://schemas.microsoft.com/office/drawing/2014/main" id="{378B1771-BB83-4A59-AA26-6788376F2114}"/>
                </a:ext>
              </a:extLst>
            </p:cNvPr>
            <p:cNvSpPr txBox="1"/>
            <p:nvPr/>
          </p:nvSpPr>
          <p:spPr>
            <a:xfrm>
              <a:off x="1186032" y="4157330"/>
              <a:ext cx="1020569" cy="369332"/>
            </a:xfrm>
            <a:prstGeom prst="rect">
              <a:avLst/>
            </a:prstGeom>
            <a:noFill/>
          </p:spPr>
          <p:txBody>
            <a:bodyPr wrap="square" rtlCol="0">
              <a:spAutoFit/>
            </a:bodyPr>
            <a:lstStyle/>
            <a:p>
              <a:pPr algn="ctr"/>
              <a:r>
                <a:rPr lang="en-US" dirty="0"/>
                <a:t>Joe</a:t>
              </a:r>
            </a:p>
          </p:txBody>
        </p:sp>
      </p:grpSp>
      <p:sp>
        <p:nvSpPr>
          <p:cNvPr id="2" name="TextBox 1">
            <a:extLst>
              <a:ext uri="{FF2B5EF4-FFF2-40B4-BE49-F238E27FC236}">
                <a16:creationId xmlns="" xmlns:a16="http://schemas.microsoft.com/office/drawing/2014/main" id="{26F32027-9190-4CF3-9A05-50F7BC3DD701}"/>
              </a:ext>
            </a:extLst>
          </p:cNvPr>
          <p:cNvSpPr txBox="1"/>
          <p:nvPr/>
        </p:nvSpPr>
        <p:spPr>
          <a:xfrm>
            <a:off x="4253023" y="5938282"/>
            <a:ext cx="4284921" cy="369332"/>
          </a:xfrm>
          <a:prstGeom prst="rect">
            <a:avLst/>
          </a:prstGeom>
          <a:noFill/>
        </p:spPr>
        <p:txBody>
          <a:bodyPr wrap="square" rtlCol="0">
            <a:spAutoFit/>
          </a:bodyPr>
          <a:lstStyle/>
          <a:p>
            <a:pPr algn="ctr"/>
            <a:r>
              <a:rPr lang="en-US" dirty="0"/>
              <a:t>Who replaced the files? When ?</a:t>
            </a:r>
          </a:p>
        </p:txBody>
      </p:sp>
      <p:pic>
        <p:nvPicPr>
          <p:cNvPr id="6" name="Graphic 5" descr="Help">
            <a:extLst>
              <a:ext uri="{FF2B5EF4-FFF2-40B4-BE49-F238E27FC236}">
                <a16:creationId xmlns="" xmlns:a16="http://schemas.microsoft.com/office/drawing/2014/main" id="{53EC5E3E-0025-4171-A3C9-A13BA5DE8F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5934889" y="5265071"/>
            <a:ext cx="740366" cy="740366"/>
          </a:xfrm>
          <a:prstGeom prst="rect">
            <a:avLst/>
          </a:prstGeom>
        </p:spPr>
      </p:pic>
      <p:pic>
        <p:nvPicPr>
          <p:cNvPr id="26" name="Graphic 25" descr="Document">
            <a:extLst>
              <a:ext uri="{FF2B5EF4-FFF2-40B4-BE49-F238E27FC236}">
                <a16:creationId xmlns="" xmlns:a16="http://schemas.microsoft.com/office/drawing/2014/main" id="{836DD356-1D1E-441D-81A9-F57BBF49CF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054009" y="3450264"/>
            <a:ext cx="914400" cy="914400"/>
          </a:xfrm>
          <a:prstGeom prst="rect">
            <a:avLst/>
          </a:prstGeom>
        </p:spPr>
      </p:pic>
      <p:pic>
        <p:nvPicPr>
          <p:cNvPr id="27" name="Graphic 26" descr="Document">
            <a:extLst>
              <a:ext uri="{FF2B5EF4-FFF2-40B4-BE49-F238E27FC236}">
                <a16:creationId xmlns="" xmlns:a16="http://schemas.microsoft.com/office/drawing/2014/main" id="{66F83257-46A4-484C-AEE4-9FB4DC8DE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927800" y="2921997"/>
            <a:ext cx="914400" cy="914400"/>
          </a:xfrm>
          <a:prstGeom prst="rect">
            <a:avLst/>
          </a:prstGeom>
        </p:spPr>
      </p:pic>
      <p:pic>
        <p:nvPicPr>
          <p:cNvPr id="28" name="Graphic 27" descr="Document">
            <a:extLst>
              <a:ext uri="{FF2B5EF4-FFF2-40B4-BE49-F238E27FC236}">
                <a16:creationId xmlns="" xmlns:a16="http://schemas.microsoft.com/office/drawing/2014/main" id="{69BFFA87-6521-4E58-ACA0-D8B07D0C18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801591" y="3535325"/>
            <a:ext cx="914400" cy="914400"/>
          </a:xfrm>
          <a:prstGeom prst="rect">
            <a:avLst/>
          </a:prstGeom>
        </p:spPr>
      </p:pic>
      <p:pic>
        <p:nvPicPr>
          <p:cNvPr id="15" name="Graphic 14" descr="Close">
            <a:extLst>
              <a:ext uri="{FF2B5EF4-FFF2-40B4-BE49-F238E27FC236}">
                <a16:creationId xmlns="" xmlns:a16="http://schemas.microsoft.com/office/drawing/2014/main" id="{7DA33AE1-F068-4958-8D41-0B66681E3F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5339465" y="2589877"/>
            <a:ext cx="1931214" cy="1931214"/>
          </a:xfrm>
          <a:prstGeom prst="rect">
            <a:avLst/>
          </a:prstGeom>
        </p:spPr>
      </p:pic>
    </p:spTree>
    <p:extLst>
      <p:ext uri="{BB962C8B-B14F-4D97-AF65-F5344CB8AC3E}">
        <p14:creationId xmlns:p14="http://schemas.microsoft.com/office/powerpoint/2010/main" val="233777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How to access GitHub</a:t>
            </a:r>
            <a:endParaRPr lang="en-US" b="1" dirty="0">
              <a:latin typeface="Avenir Book" charset="0"/>
              <a:ea typeface="Avenir Book" charset="0"/>
              <a:cs typeface="Avenir Book" charset="0"/>
            </a:endParaRPr>
          </a:p>
        </p:txBody>
      </p:sp>
      <p:sp>
        <p:nvSpPr>
          <p:cNvPr id="3" name="Content Placeholder 2"/>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latin typeface="Avenir Book" charset="0"/>
                <a:ea typeface="Avenir Book" charset="0"/>
                <a:cs typeface="Avenir Book" charset="0"/>
              </a:rPr>
              <a:t>Access it on </a:t>
            </a:r>
            <a:r>
              <a:rPr lang="en-US" dirty="0" err="1" smtClean="0">
                <a:latin typeface="Avenir Book" charset="0"/>
                <a:ea typeface="Avenir Book" charset="0"/>
                <a:cs typeface="Avenir Book" charset="0"/>
              </a:rPr>
              <a:t>github.com</a:t>
            </a: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Create an account if you don’t already have one. </a:t>
            </a:r>
          </a:p>
          <a:p>
            <a:pPr marL="514350" indent="-514350">
              <a:buFont typeface="+mj-lt"/>
              <a:buAutoNum type="arabicPeriod"/>
            </a:pPr>
            <a:r>
              <a:rPr lang="en-US" dirty="0" smtClean="0">
                <a:latin typeface="Avenir Book" charset="0"/>
                <a:ea typeface="Avenir Book" charset="0"/>
                <a:cs typeface="Avenir Book" charset="0"/>
              </a:rPr>
              <a:t>GitHub Clone link: </a:t>
            </a:r>
          </a:p>
          <a:p>
            <a:pPr marL="0" indent="0">
              <a:buNone/>
            </a:pPr>
            <a:r>
              <a:rPr lang="en-US" dirty="0">
                <a:latin typeface="Avenir Book" charset="0"/>
                <a:ea typeface="Avenir Book" charset="0"/>
                <a:cs typeface="Avenir Book" charset="0"/>
              </a:rPr>
              <a:t>	</a:t>
            </a:r>
            <a:r>
              <a:rPr lang="en-US" dirty="0" err="1" smtClean="0">
                <a:latin typeface="Avenir Book" charset="0"/>
                <a:ea typeface="Avenir Book" charset="0"/>
                <a:cs typeface="Avenir Book" charset="0"/>
              </a:rPr>
              <a:t>github.com</a:t>
            </a:r>
            <a:r>
              <a:rPr lang="en-US" dirty="0" smtClean="0">
                <a:latin typeface="Avenir Book" charset="0"/>
                <a:ea typeface="Avenir Book" charset="0"/>
                <a:cs typeface="Avenir Book" charset="0"/>
              </a:rPr>
              <a:t>/</a:t>
            </a:r>
            <a:r>
              <a:rPr lang="en-US" dirty="0" err="1" smtClean="0">
                <a:latin typeface="Avenir Book" charset="0"/>
                <a:ea typeface="Avenir Book" charset="0"/>
                <a:cs typeface="Avenir Book" charset="0"/>
              </a:rPr>
              <a:t>intley</a:t>
            </a:r>
            <a:endParaRPr lang="en-US" dirty="0" smtClean="0">
              <a:latin typeface="Avenir Book" charset="0"/>
              <a:ea typeface="Avenir Book" charset="0"/>
              <a:cs typeface="Avenir Book" charset="0"/>
            </a:endParaRPr>
          </a:p>
        </p:txBody>
      </p:sp>
    </p:spTree>
    <p:extLst>
      <p:ext uri="{BB962C8B-B14F-4D97-AF65-F5344CB8AC3E}">
        <p14:creationId xmlns:p14="http://schemas.microsoft.com/office/powerpoint/2010/main" val="126293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667" y="2566459"/>
            <a:ext cx="10515600" cy="1325563"/>
          </a:xfrm>
        </p:spPr>
        <p:txBody>
          <a:bodyPr/>
          <a:lstStyle/>
          <a:p>
            <a:pPr algn="ctr"/>
            <a:r>
              <a:rPr lang="en-US" b="1" dirty="0" smtClean="0">
                <a:latin typeface="Avenir Book" charset="0"/>
                <a:ea typeface="Avenir Book" charset="0"/>
                <a:cs typeface="Avenir Book" charset="0"/>
              </a:rPr>
              <a:t>GitHub Demo</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1433239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More Git commands</a:t>
            </a:r>
            <a:endParaRPr lang="en-US" b="1" dirty="0">
              <a:latin typeface="Avenir Book" charset="0"/>
              <a:ea typeface="Avenir Book" charset="0"/>
              <a:cs typeface="Avenir Book" charset="0"/>
            </a:endParaRPr>
          </a:p>
        </p:txBody>
      </p:sp>
      <p:sp>
        <p:nvSpPr>
          <p:cNvPr id="5" name="Content Placeholder 2"/>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Avenir Book" charset="0"/>
                <a:ea typeface="Avenir Book" charset="0"/>
                <a:cs typeface="Avenir Book" charset="0"/>
              </a:rPr>
              <a:t>git push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push your changes into the remote repository </a:t>
            </a:r>
          </a:p>
          <a:p>
            <a:r>
              <a:rPr lang="en-US" dirty="0" smtClean="0">
                <a:latin typeface="Avenir Book" charset="0"/>
                <a:ea typeface="Avenir Book" charset="0"/>
                <a:cs typeface="Avenir Book" charset="0"/>
              </a:rPr>
              <a:t>git pull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pull your latest changes from the remote repository</a:t>
            </a:r>
            <a:endParaRPr lang="en-US" dirty="0">
              <a:latin typeface="Avenir Book" charset="0"/>
              <a:ea typeface="Avenir Book" charset="0"/>
              <a:cs typeface="Avenir Book" charset="0"/>
            </a:endParaRPr>
          </a:p>
          <a:p>
            <a:r>
              <a:rPr lang="en-US" dirty="0" smtClean="0">
                <a:latin typeface="Avenir Book" charset="0"/>
                <a:ea typeface="Avenir Book" charset="0"/>
                <a:cs typeface="Avenir Book" charset="0"/>
              </a:rPr>
              <a:t>git branch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view branches in your repository</a:t>
            </a:r>
          </a:p>
          <a:p>
            <a:r>
              <a:rPr lang="en-US" dirty="0" smtClean="0">
                <a:latin typeface="Avenir Book" charset="0"/>
                <a:ea typeface="Avenir Book" charset="0"/>
                <a:cs typeface="Avenir Book" charset="0"/>
              </a:rPr>
              <a:t>git branch &lt;</a:t>
            </a:r>
            <a:r>
              <a:rPr lang="en-US" dirty="0" err="1" smtClean="0">
                <a:latin typeface="Avenir Book" charset="0"/>
                <a:ea typeface="Avenir Book" charset="0"/>
                <a:cs typeface="Avenir Book" charset="0"/>
              </a:rPr>
              <a:t>branchname</a:t>
            </a:r>
            <a:r>
              <a:rPr lang="en-US" dirty="0" smtClean="0">
                <a:latin typeface="Avenir Book" charset="0"/>
                <a:ea typeface="Avenir Book" charset="0"/>
                <a:cs typeface="Avenir Book" charset="0"/>
              </a:rPr>
              <a:t>&gt; - create a branch</a:t>
            </a:r>
          </a:p>
          <a:p>
            <a:r>
              <a:rPr lang="en-US" dirty="0" smtClean="0">
                <a:latin typeface="Avenir Book" charset="0"/>
                <a:ea typeface="Avenir Book" charset="0"/>
                <a:cs typeface="Avenir Book" charset="0"/>
              </a:rPr>
              <a:t>git checkout &lt;</a:t>
            </a:r>
            <a:r>
              <a:rPr lang="en-US" dirty="0" err="1" smtClean="0">
                <a:latin typeface="Avenir Book" charset="0"/>
                <a:ea typeface="Avenir Book" charset="0"/>
                <a:cs typeface="Avenir Book" charset="0"/>
              </a:rPr>
              <a:t>branchname</a:t>
            </a:r>
            <a:r>
              <a:rPr lang="en-US" dirty="0" smtClean="0">
                <a:latin typeface="Avenir Book" charset="0"/>
                <a:ea typeface="Avenir Book" charset="0"/>
                <a:cs typeface="Avenir Book" charset="0"/>
              </a:rPr>
              <a:t>&gt; - move to that branch </a:t>
            </a:r>
          </a:p>
          <a:p>
            <a:r>
              <a:rPr lang="en-US" dirty="0" smtClean="0">
                <a:latin typeface="Avenir Book" charset="0"/>
                <a:ea typeface="Avenir Book" charset="0"/>
                <a:cs typeface="Avenir Book" charset="0"/>
              </a:rPr>
              <a:t>git merge &lt;</a:t>
            </a:r>
            <a:r>
              <a:rPr lang="en-US" dirty="0" err="1" smtClean="0">
                <a:latin typeface="Avenir Book" charset="0"/>
                <a:ea typeface="Avenir Book" charset="0"/>
                <a:cs typeface="Avenir Book" charset="0"/>
              </a:rPr>
              <a:t>branchname</a:t>
            </a:r>
            <a:r>
              <a:rPr lang="en-US" dirty="0" smtClean="0">
                <a:latin typeface="Avenir Book" charset="0"/>
                <a:ea typeface="Avenir Book" charset="0"/>
                <a:cs typeface="Avenir Book" charset="0"/>
              </a:rPr>
              <a:t>&gt; - merge into that branch</a:t>
            </a:r>
          </a:p>
          <a:p>
            <a:endParaRPr lang="en-US" dirty="0" smtClean="0">
              <a:latin typeface="Avenir Book" charset="0"/>
              <a:ea typeface="Avenir Book" charset="0"/>
              <a:cs typeface="Avenir Book" charset="0"/>
            </a:endParaRPr>
          </a:p>
        </p:txBody>
      </p:sp>
    </p:spTree>
    <p:extLst>
      <p:ext uri="{BB962C8B-B14F-4D97-AF65-F5344CB8AC3E}">
        <p14:creationId xmlns:p14="http://schemas.microsoft.com/office/powerpoint/2010/main" val="1109045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28" y="2438854"/>
            <a:ext cx="10515600" cy="1325563"/>
          </a:xfrm>
        </p:spPr>
        <p:txBody>
          <a:bodyPr/>
          <a:lstStyle/>
          <a:p>
            <a:pPr algn="ctr"/>
            <a:r>
              <a:rPr lang="en-US" b="1" dirty="0" smtClean="0">
                <a:latin typeface="Avenir Book" charset="0"/>
                <a:ea typeface="Avenir Book" charset="0"/>
                <a:cs typeface="Avenir Book" charset="0"/>
              </a:rPr>
              <a:t>Demo </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191983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How do you work with other developers? </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p:txBody>
          <a:bodyPr>
            <a:normAutofit/>
          </a:bodyPr>
          <a:lstStyle/>
          <a:p>
            <a:pPr>
              <a:lnSpc>
                <a:spcPct val="100000"/>
              </a:lnSpc>
              <a:spcBef>
                <a:spcPts val="0"/>
              </a:spcBef>
            </a:pPr>
            <a:r>
              <a:rPr lang="en-US" sz="3200" dirty="0" smtClean="0">
                <a:latin typeface="Avenir Book" charset="0"/>
                <a:ea typeface="Avenir Book" charset="0"/>
                <a:cs typeface="Avenir Book" charset="0"/>
              </a:rPr>
              <a:t>Work in a team, probably on particular components ?</a:t>
            </a:r>
          </a:p>
          <a:p>
            <a:pPr>
              <a:lnSpc>
                <a:spcPct val="100000"/>
              </a:lnSpc>
              <a:spcBef>
                <a:spcPts val="0"/>
              </a:spcBef>
            </a:pPr>
            <a:endParaRPr lang="en-US" sz="3200" dirty="0">
              <a:latin typeface="Avenir Book" charset="0"/>
              <a:ea typeface="Avenir Book" charset="0"/>
              <a:cs typeface="Avenir Book" charset="0"/>
            </a:endParaRPr>
          </a:p>
          <a:p>
            <a:pPr>
              <a:lnSpc>
                <a:spcPct val="100000"/>
              </a:lnSpc>
              <a:spcBef>
                <a:spcPts val="0"/>
              </a:spcBef>
            </a:pPr>
            <a:r>
              <a:rPr lang="en-US" sz="3200" dirty="0" smtClean="0">
                <a:latin typeface="Avenir Book" charset="0"/>
                <a:ea typeface="Avenir Book" charset="0"/>
                <a:cs typeface="Avenir Book" charset="0"/>
              </a:rPr>
              <a:t>Integrate your code together.</a:t>
            </a:r>
          </a:p>
          <a:p>
            <a:pPr>
              <a:lnSpc>
                <a:spcPct val="100000"/>
              </a:lnSpc>
              <a:spcBef>
                <a:spcPts val="0"/>
              </a:spcBef>
            </a:pPr>
            <a:endParaRPr lang="en-US" sz="3200" dirty="0">
              <a:latin typeface="Avenir Book" charset="0"/>
              <a:ea typeface="Avenir Book" charset="0"/>
              <a:cs typeface="Avenir Book" charset="0"/>
            </a:endParaRPr>
          </a:p>
          <a:p>
            <a:pPr>
              <a:lnSpc>
                <a:spcPct val="100000"/>
              </a:lnSpc>
              <a:spcBef>
                <a:spcPts val="0"/>
              </a:spcBef>
            </a:pPr>
            <a:r>
              <a:rPr lang="en-US" sz="3200" dirty="0" smtClean="0">
                <a:latin typeface="Avenir Book" charset="0"/>
                <a:ea typeface="Avenir Book" charset="0"/>
                <a:cs typeface="Avenir Book" charset="0"/>
              </a:rPr>
              <a:t>Make copies of your files in case something you lose them. (Not really?)</a:t>
            </a:r>
          </a:p>
        </p:txBody>
      </p:sp>
    </p:spTree>
    <p:extLst>
      <p:ext uri="{BB962C8B-B14F-4D97-AF65-F5344CB8AC3E}">
        <p14:creationId xmlns:p14="http://schemas.microsoft.com/office/powerpoint/2010/main" val="150648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smtClean="0">
                <a:latin typeface="Avenir Book" charset="0"/>
                <a:ea typeface="Avenir Book" charset="0"/>
                <a:cs typeface="Avenir Book" charset="0"/>
              </a:rPr>
              <a:t>Collaboration with GitHub</a:t>
            </a:r>
            <a:endParaRPr lang="en-US" b="1" dirty="0">
              <a:latin typeface="Avenir Book" charset="0"/>
              <a:ea typeface="Avenir Book" charset="0"/>
              <a:cs typeface="Avenir Book" charset="0"/>
            </a:endParaRP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sp>
        <p:nvSpPr>
          <p:cNvPr id="26" name="TextBox 25">
            <a:extLst>
              <a:ext uri="{FF2B5EF4-FFF2-40B4-BE49-F238E27FC236}">
                <a16:creationId xmlns="" xmlns:a16="http://schemas.microsoft.com/office/drawing/2014/main" id="{E689CB68-6CCB-4142-89A6-7D7D13C26FCB}"/>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369068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sp>
        <p:nvSpPr>
          <p:cNvPr id="3" name="Arrow: Right 2">
            <a:extLst>
              <a:ext uri="{FF2B5EF4-FFF2-40B4-BE49-F238E27FC236}">
                <a16:creationId xmlns="" xmlns:a16="http://schemas.microsoft.com/office/drawing/2014/main" id="{74B3CEBD-F3A0-4777-8F81-398AC5AF49B3}"/>
              </a:ext>
            </a:extLst>
          </p:cNvPr>
          <p:cNvSpPr/>
          <p:nvPr/>
        </p:nvSpPr>
        <p:spPr>
          <a:xfrm rot="10800000">
            <a:off x="3258879" y="2215639"/>
            <a:ext cx="1041991" cy="383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Right 22">
            <a:extLst>
              <a:ext uri="{FF2B5EF4-FFF2-40B4-BE49-F238E27FC236}">
                <a16:creationId xmlns="" xmlns:a16="http://schemas.microsoft.com/office/drawing/2014/main" id="{A796EEB9-C1DA-4C4F-AA34-2927BB0C91F4}"/>
              </a:ext>
            </a:extLst>
          </p:cNvPr>
          <p:cNvSpPr/>
          <p:nvPr/>
        </p:nvSpPr>
        <p:spPr>
          <a:xfrm>
            <a:off x="6582985" y="2220622"/>
            <a:ext cx="1041991" cy="383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 xmlns:a16="http://schemas.microsoft.com/office/drawing/2014/main" id="{BCB54CDD-5A6A-4A2D-A2DF-55795D79B0E3}"/>
              </a:ext>
            </a:extLst>
          </p:cNvPr>
          <p:cNvSpPr txBox="1"/>
          <p:nvPr/>
        </p:nvSpPr>
        <p:spPr>
          <a:xfrm>
            <a:off x="3258879" y="1690687"/>
            <a:ext cx="1168459"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clone</a:t>
            </a:r>
          </a:p>
        </p:txBody>
      </p:sp>
      <p:sp>
        <p:nvSpPr>
          <p:cNvPr id="24" name="TextBox 23">
            <a:extLst>
              <a:ext uri="{FF2B5EF4-FFF2-40B4-BE49-F238E27FC236}">
                <a16:creationId xmlns="" xmlns:a16="http://schemas.microsoft.com/office/drawing/2014/main" id="{99497DD5-C091-4A63-A9DD-8C114F6E6EA1}"/>
              </a:ext>
            </a:extLst>
          </p:cNvPr>
          <p:cNvSpPr txBox="1"/>
          <p:nvPr/>
        </p:nvSpPr>
        <p:spPr>
          <a:xfrm>
            <a:off x="6541032" y="1645865"/>
            <a:ext cx="1168459"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clone</a:t>
            </a:r>
          </a:p>
        </p:txBody>
      </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38" name="TextBox 37">
            <a:extLst>
              <a:ext uri="{FF2B5EF4-FFF2-40B4-BE49-F238E27FC236}">
                <a16:creationId xmlns="" xmlns:a16="http://schemas.microsoft.com/office/drawing/2014/main" id="{94177DEC-A0E4-4CE3-8971-CCE7129F0552}"/>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3293087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29" name="Rectangle 28">
            <a:extLst>
              <a:ext uri="{FF2B5EF4-FFF2-40B4-BE49-F238E27FC236}">
                <a16:creationId xmlns="" xmlns:a16="http://schemas.microsoft.com/office/drawing/2014/main" id="{AF51C607-4EDF-4BBA-951F-DE65AE241633}"/>
              </a:ext>
            </a:extLst>
          </p:cNvPr>
          <p:cNvSpPr/>
          <p:nvPr/>
        </p:nvSpPr>
        <p:spPr>
          <a:xfrm>
            <a:off x="1732404" y="418028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CA</a:t>
            </a:r>
          </a:p>
        </p:txBody>
      </p:sp>
      <p:sp>
        <p:nvSpPr>
          <p:cNvPr id="38" name="TextBox 37">
            <a:extLst>
              <a:ext uri="{FF2B5EF4-FFF2-40B4-BE49-F238E27FC236}">
                <a16:creationId xmlns="" xmlns:a16="http://schemas.microsoft.com/office/drawing/2014/main" id="{0B4B4A7E-AA72-4C3C-9D7C-E8A8B66CD20D}"/>
              </a:ext>
            </a:extLst>
          </p:cNvPr>
          <p:cNvSpPr txBox="1"/>
          <p:nvPr/>
        </p:nvSpPr>
        <p:spPr>
          <a:xfrm>
            <a:off x="2932790" y="4180285"/>
            <a:ext cx="1522252" cy="707886"/>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add </a:t>
            </a:r>
          </a:p>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commit</a:t>
            </a:r>
          </a:p>
        </p:txBody>
      </p:sp>
      <p:sp>
        <p:nvSpPr>
          <p:cNvPr id="39" name="Rectangle 38">
            <a:extLst>
              <a:ext uri="{FF2B5EF4-FFF2-40B4-BE49-F238E27FC236}">
                <a16:creationId xmlns="" xmlns:a16="http://schemas.microsoft.com/office/drawing/2014/main" id="{153D225A-0809-44F0-8E22-77BD4CD3E4C8}"/>
              </a:ext>
            </a:extLst>
          </p:cNvPr>
          <p:cNvSpPr/>
          <p:nvPr/>
        </p:nvSpPr>
        <p:spPr>
          <a:xfrm>
            <a:off x="8370688" y="4306011"/>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0" name="TextBox 39">
            <a:extLst>
              <a:ext uri="{FF2B5EF4-FFF2-40B4-BE49-F238E27FC236}">
                <a16:creationId xmlns="" xmlns:a16="http://schemas.microsoft.com/office/drawing/2014/main" id="{BD2DAB36-7037-4211-9458-C320FA8D8552}"/>
              </a:ext>
            </a:extLst>
          </p:cNvPr>
          <p:cNvSpPr txBox="1"/>
          <p:nvPr/>
        </p:nvSpPr>
        <p:spPr>
          <a:xfrm>
            <a:off x="9583249" y="4305836"/>
            <a:ext cx="1522252" cy="707886"/>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add </a:t>
            </a:r>
          </a:p>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commit</a:t>
            </a:r>
          </a:p>
        </p:txBody>
      </p:sp>
      <p:sp>
        <p:nvSpPr>
          <p:cNvPr id="42" name="TextBox 41">
            <a:extLst>
              <a:ext uri="{FF2B5EF4-FFF2-40B4-BE49-F238E27FC236}">
                <a16:creationId xmlns="" xmlns:a16="http://schemas.microsoft.com/office/drawing/2014/main" id="{A30F927C-536F-4353-902B-58892563BA95}"/>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3719774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29" name="Rectangle 28">
            <a:extLst>
              <a:ext uri="{FF2B5EF4-FFF2-40B4-BE49-F238E27FC236}">
                <a16:creationId xmlns="" xmlns:a16="http://schemas.microsoft.com/office/drawing/2014/main" id="{AF51C607-4EDF-4BBA-951F-DE65AE241633}"/>
              </a:ext>
            </a:extLst>
          </p:cNvPr>
          <p:cNvSpPr/>
          <p:nvPr/>
        </p:nvSpPr>
        <p:spPr>
          <a:xfrm>
            <a:off x="1732404" y="418028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CA</a:t>
            </a:r>
          </a:p>
        </p:txBody>
      </p:sp>
      <p:sp>
        <p:nvSpPr>
          <p:cNvPr id="39" name="Rectangle 38">
            <a:extLst>
              <a:ext uri="{FF2B5EF4-FFF2-40B4-BE49-F238E27FC236}">
                <a16:creationId xmlns="" xmlns:a16="http://schemas.microsoft.com/office/drawing/2014/main" id="{153D225A-0809-44F0-8E22-77BD4CD3E4C8}"/>
              </a:ext>
            </a:extLst>
          </p:cNvPr>
          <p:cNvSpPr/>
          <p:nvPr/>
        </p:nvSpPr>
        <p:spPr>
          <a:xfrm>
            <a:off x="8370688" y="4306011"/>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1" name="Arrow: Right 40">
            <a:extLst>
              <a:ext uri="{FF2B5EF4-FFF2-40B4-BE49-F238E27FC236}">
                <a16:creationId xmlns="" xmlns:a16="http://schemas.microsoft.com/office/drawing/2014/main" id="{13EE1D81-3015-431F-B127-37C20FFF63C4}"/>
              </a:ext>
            </a:extLst>
          </p:cNvPr>
          <p:cNvSpPr/>
          <p:nvPr/>
        </p:nvSpPr>
        <p:spPr>
          <a:xfrm>
            <a:off x="3258879" y="2215639"/>
            <a:ext cx="1041991" cy="383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 xmlns:a16="http://schemas.microsoft.com/office/drawing/2014/main" id="{889857FC-35D8-4B51-857D-2975717AD003}"/>
              </a:ext>
            </a:extLst>
          </p:cNvPr>
          <p:cNvSpPr txBox="1"/>
          <p:nvPr/>
        </p:nvSpPr>
        <p:spPr>
          <a:xfrm>
            <a:off x="3258879" y="2805364"/>
            <a:ext cx="1522252"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push</a:t>
            </a:r>
          </a:p>
        </p:txBody>
      </p:sp>
      <p:sp>
        <p:nvSpPr>
          <p:cNvPr id="43" name="Rectangle 42">
            <a:extLst>
              <a:ext uri="{FF2B5EF4-FFF2-40B4-BE49-F238E27FC236}">
                <a16:creationId xmlns="" xmlns:a16="http://schemas.microsoft.com/office/drawing/2014/main" id="{0ACA48CA-5770-48C1-B915-90418B5FA9ED}"/>
              </a:ext>
            </a:extLst>
          </p:cNvPr>
          <p:cNvSpPr/>
          <p:nvPr/>
        </p:nvSpPr>
        <p:spPr>
          <a:xfrm>
            <a:off x="5080148" y="4246838"/>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C3</a:t>
            </a:r>
          </a:p>
        </p:txBody>
      </p:sp>
      <p:sp>
        <p:nvSpPr>
          <p:cNvPr id="44" name="TextBox 43">
            <a:extLst>
              <a:ext uri="{FF2B5EF4-FFF2-40B4-BE49-F238E27FC236}">
                <a16:creationId xmlns="" xmlns:a16="http://schemas.microsoft.com/office/drawing/2014/main" id="{AED88C47-02CE-4C66-AF02-137067E74AA4}"/>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21538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29" name="Rectangle 28">
            <a:extLst>
              <a:ext uri="{FF2B5EF4-FFF2-40B4-BE49-F238E27FC236}">
                <a16:creationId xmlns="" xmlns:a16="http://schemas.microsoft.com/office/drawing/2014/main" id="{AF51C607-4EDF-4BBA-951F-DE65AE241633}"/>
              </a:ext>
            </a:extLst>
          </p:cNvPr>
          <p:cNvSpPr/>
          <p:nvPr/>
        </p:nvSpPr>
        <p:spPr>
          <a:xfrm>
            <a:off x="1732404" y="418028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CA</a:t>
            </a:r>
          </a:p>
        </p:txBody>
      </p:sp>
      <p:sp>
        <p:nvSpPr>
          <p:cNvPr id="39" name="Rectangle 38">
            <a:extLst>
              <a:ext uri="{FF2B5EF4-FFF2-40B4-BE49-F238E27FC236}">
                <a16:creationId xmlns="" xmlns:a16="http://schemas.microsoft.com/office/drawing/2014/main" id="{153D225A-0809-44F0-8E22-77BD4CD3E4C8}"/>
              </a:ext>
            </a:extLst>
          </p:cNvPr>
          <p:cNvSpPr/>
          <p:nvPr/>
        </p:nvSpPr>
        <p:spPr>
          <a:xfrm>
            <a:off x="8370688" y="4306011"/>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1" name="Arrow: Right 40">
            <a:extLst>
              <a:ext uri="{FF2B5EF4-FFF2-40B4-BE49-F238E27FC236}">
                <a16:creationId xmlns="" xmlns:a16="http://schemas.microsoft.com/office/drawing/2014/main" id="{13EE1D81-3015-431F-B127-37C20FFF63C4}"/>
              </a:ext>
            </a:extLst>
          </p:cNvPr>
          <p:cNvSpPr/>
          <p:nvPr/>
        </p:nvSpPr>
        <p:spPr>
          <a:xfrm>
            <a:off x="6481484" y="2215639"/>
            <a:ext cx="1041991" cy="383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 xmlns:a16="http://schemas.microsoft.com/office/drawing/2014/main" id="{889857FC-35D8-4B51-857D-2975717AD003}"/>
              </a:ext>
            </a:extLst>
          </p:cNvPr>
          <p:cNvSpPr txBox="1"/>
          <p:nvPr/>
        </p:nvSpPr>
        <p:spPr>
          <a:xfrm>
            <a:off x="6398531" y="2898462"/>
            <a:ext cx="1522252"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fetch</a:t>
            </a:r>
          </a:p>
        </p:txBody>
      </p:sp>
      <p:sp>
        <p:nvSpPr>
          <p:cNvPr id="43" name="Rectangle 42">
            <a:extLst>
              <a:ext uri="{FF2B5EF4-FFF2-40B4-BE49-F238E27FC236}">
                <a16:creationId xmlns="" xmlns:a16="http://schemas.microsoft.com/office/drawing/2014/main" id="{0ACA48CA-5770-48C1-B915-90418B5FA9ED}"/>
              </a:ext>
            </a:extLst>
          </p:cNvPr>
          <p:cNvSpPr/>
          <p:nvPr/>
        </p:nvSpPr>
        <p:spPr>
          <a:xfrm>
            <a:off x="5080148" y="4246838"/>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C3</a:t>
            </a:r>
          </a:p>
        </p:txBody>
      </p:sp>
      <p:sp>
        <p:nvSpPr>
          <p:cNvPr id="40" name="Rectangle 39">
            <a:extLst>
              <a:ext uri="{FF2B5EF4-FFF2-40B4-BE49-F238E27FC236}">
                <a16:creationId xmlns="" xmlns:a16="http://schemas.microsoft.com/office/drawing/2014/main" id="{001F7962-B137-45E7-8A11-C86F9B354B1A}"/>
              </a:ext>
            </a:extLst>
          </p:cNvPr>
          <p:cNvSpPr/>
          <p:nvPr/>
        </p:nvSpPr>
        <p:spPr>
          <a:xfrm>
            <a:off x="9646595" y="3563380"/>
            <a:ext cx="723014" cy="414559"/>
          </a:xfrm>
          <a:prstGeom prst="rect">
            <a:avLst/>
          </a:prstGeom>
          <a:solidFill>
            <a:schemeClr val="bg1">
              <a:lumMod val="95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C3</a:t>
            </a:r>
          </a:p>
        </p:txBody>
      </p:sp>
      <p:sp>
        <p:nvSpPr>
          <p:cNvPr id="44" name="TextBox 43">
            <a:extLst>
              <a:ext uri="{FF2B5EF4-FFF2-40B4-BE49-F238E27FC236}">
                <a16:creationId xmlns="" xmlns:a16="http://schemas.microsoft.com/office/drawing/2014/main" id="{FBD3A39B-D62C-4B11-A13B-F927EBE11B8E}"/>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988703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29" name="Rectangle 28">
            <a:extLst>
              <a:ext uri="{FF2B5EF4-FFF2-40B4-BE49-F238E27FC236}">
                <a16:creationId xmlns="" xmlns:a16="http://schemas.microsoft.com/office/drawing/2014/main" id="{AF51C607-4EDF-4BBA-951F-DE65AE241633}"/>
              </a:ext>
            </a:extLst>
          </p:cNvPr>
          <p:cNvSpPr/>
          <p:nvPr/>
        </p:nvSpPr>
        <p:spPr>
          <a:xfrm>
            <a:off x="1732404" y="418028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CA</a:t>
            </a:r>
          </a:p>
        </p:txBody>
      </p:sp>
      <p:sp>
        <p:nvSpPr>
          <p:cNvPr id="39" name="Rectangle 38">
            <a:extLst>
              <a:ext uri="{FF2B5EF4-FFF2-40B4-BE49-F238E27FC236}">
                <a16:creationId xmlns="" xmlns:a16="http://schemas.microsoft.com/office/drawing/2014/main" id="{153D225A-0809-44F0-8E22-77BD4CD3E4C8}"/>
              </a:ext>
            </a:extLst>
          </p:cNvPr>
          <p:cNvSpPr/>
          <p:nvPr/>
        </p:nvSpPr>
        <p:spPr>
          <a:xfrm>
            <a:off x="8370688" y="4675846"/>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2" name="TextBox 41">
            <a:extLst>
              <a:ext uri="{FF2B5EF4-FFF2-40B4-BE49-F238E27FC236}">
                <a16:creationId xmlns="" xmlns:a16="http://schemas.microsoft.com/office/drawing/2014/main" id="{889857FC-35D8-4B51-857D-2975717AD003}"/>
              </a:ext>
            </a:extLst>
          </p:cNvPr>
          <p:cNvSpPr txBox="1"/>
          <p:nvPr/>
        </p:nvSpPr>
        <p:spPr>
          <a:xfrm>
            <a:off x="6398531" y="2898462"/>
            <a:ext cx="1522252"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merge</a:t>
            </a:r>
          </a:p>
        </p:txBody>
      </p:sp>
      <p:sp>
        <p:nvSpPr>
          <p:cNvPr id="43" name="Rectangle 42">
            <a:extLst>
              <a:ext uri="{FF2B5EF4-FFF2-40B4-BE49-F238E27FC236}">
                <a16:creationId xmlns="" xmlns:a16="http://schemas.microsoft.com/office/drawing/2014/main" id="{0ACA48CA-5770-48C1-B915-90418B5FA9ED}"/>
              </a:ext>
            </a:extLst>
          </p:cNvPr>
          <p:cNvSpPr/>
          <p:nvPr/>
        </p:nvSpPr>
        <p:spPr>
          <a:xfrm>
            <a:off x="5080148" y="4246838"/>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C3</a:t>
            </a:r>
          </a:p>
        </p:txBody>
      </p:sp>
      <p:sp>
        <p:nvSpPr>
          <p:cNvPr id="40" name="Rectangle 39">
            <a:extLst>
              <a:ext uri="{FF2B5EF4-FFF2-40B4-BE49-F238E27FC236}">
                <a16:creationId xmlns="" xmlns:a16="http://schemas.microsoft.com/office/drawing/2014/main" id="{001F7962-B137-45E7-8A11-C86F9B354B1A}"/>
              </a:ext>
            </a:extLst>
          </p:cNvPr>
          <p:cNvSpPr/>
          <p:nvPr/>
        </p:nvSpPr>
        <p:spPr>
          <a:xfrm>
            <a:off x="8370688" y="4123907"/>
            <a:ext cx="723014" cy="414559"/>
          </a:xfrm>
          <a:prstGeom prst="rect">
            <a:avLst/>
          </a:prstGeom>
          <a:solidFill>
            <a:schemeClr val="bg1">
              <a:lumMod val="95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C3</a:t>
            </a:r>
          </a:p>
        </p:txBody>
      </p:sp>
      <p:sp>
        <p:nvSpPr>
          <p:cNvPr id="38" name="TextBox 37">
            <a:extLst>
              <a:ext uri="{FF2B5EF4-FFF2-40B4-BE49-F238E27FC236}">
                <a16:creationId xmlns="" xmlns:a16="http://schemas.microsoft.com/office/drawing/2014/main" id="{CA1949D1-5372-415A-B6F4-03429E467D82}"/>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2745191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29" name="Rectangle 28">
            <a:extLst>
              <a:ext uri="{FF2B5EF4-FFF2-40B4-BE49-F238E27FC236}">
                <a16:creationId xmlns="" xmlns:a16="http://schemas.microsoft.com/office/drawing/2014/main" id="{AF51C607-4EDF-4BBA-951F-DE65AE241633}"/>
              </a:ext>
            </a:extLst>
          </p:cNvPr>
          <p:cNvSpPr/>
          <p:nvPr/>
        </p:nvSpPr>
        <p:spPr>
          <a:xfrm>
            <a:off x="1732404" y="418028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CA</a:t>
            </a:r>
          </a:p>
        </p:txBody>
      </p:sp>
      <p:sp>
        <p:nvSpPr>
          <p:cNvPr id="39" name="Rectangle 38">
            <a:extLst>
              <a:ext uri="{FF2B5EF4-FFF2-40B4-BE49-F238E27FC236}">
                <a16:creationId xmlns="" xmlns:a16="http://schemas.microsoft.com/office/drawing/2014/main" id="{153D225A-0809-44F0-8E22-77BD4CD3E4C8}"/>
              </a:ext>
            </a:extLst>
          </p:cNvPr>
          <p:cNvSpPr/>
          <p:nvPr/>
        </p:nvSpPr>
        <p:spPr>
          <a:xfrm>
            <a:off x="8370688" y="4823252"/>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1" name="Arrow: Right 40">
            <a:extLst>
              <a:ext uri="{FF2B5EF4-FFF2-40B4-BE49-F238E27FC236}">
                <a16:creationId xmlns="" xmlns:a16="http://schemas.microsoft.com/office/drawing/2014/main" id="{13EE1D81-3015-431F-B127-37C20FFF63C4}"/>
              </a:ext>
            </a:extLst>
          </p:cNvPr>
          <p:cNvSpPr/>
          <p:nvPr/>
        </p:nvSpPr>
        <p:spPr>
          <a:xfrm rot="10800000">
            <a:off x="6481484" y="2215639"/>
            <a:ext cx="1041991" cy="383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 xmlns:a16="http://schemas.microsoft.com/office/drawing/2014/main" id="{889857FC-35D8-4B51-857D-2975717AD003}"/>
              </a:ext>
            </a:extLst>
          </p:cNvPr>
          <p:cNvSpPr txBox="1"/>
          <p:nvPr/>
        </p:nvSpPr>
        <p:spPr>
          <a:xfrm>
            <a:off x="6398531" y="2898462"/>
            <a:ext cx="1522252"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push</a:t>
            </a:r>
          </a:p>
        </p:txBody>
      </p:sp>
      <p:sp>
        <p:nvSpPr>
          <p:cNvPr id="43" name="Rectangle 42">
            <a:extLst>
              <a:ext uri="{FF2B5EF4-FFF2-40B4-BE49-F238E27FC236}">
                <a16:creationId xmlns="" xmlns:a16="http://schemas.microsoft.com/office/drawing/2014/main" id="{0ACA48CA-5770-48C1-B915-90418B5FA9ED}"/>
              </a:ext>
            </a:extLst>
          </p:cNvPr>
          <p:cNvSpPr/>
          <p:nvPr/>
        </p:nvSpPr>
        <p:spPr>
          <a:xfrm>
            <a:off x="5080148" y="4246838"/>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C3</a:t>
            </a:r>
          </a:p>
        </p:txBody>
      </p:sp>
      <p:sp>
        <p:nvSpPr>
          <p:cNvPr id="40" name="Rectangle 39">
            <a:extLst>
              <a:ext uri="{FF2B5EF4-FFF2-40B4-BE49-F238E27FC236}">
                <a16:creationId xmlns="" xmlns:a16="http://schemas.microsoft.com/office/drawing/2014/main" id="{001F7962-B137-45E7-8A11-C86F9B354B1A}"/>
              </a:ext>
            </a:extLst>
          </p:cNvPr>
          <p:cNvSpPr/>
          <p:nvPr/>
        </p:nvSpPr>
        <p:spPr>
          <a:xfrm>
            <a:off x="8370688" y="4191892"/>
            <a:ext cx="723014" cy="414559"/>
          </a:xfrm>
          <a:prstGeom prst="rect">
            <a:avLst/>
          </a:prstGeom>
          <a:solidFill>
            <a:schemeClr val="bg1">
              <a:lumMod val="95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C3</a:t>
            </a:r>
          </a:p>
        </p:txBody>
      </p:sp>
      <p:sp>
        <p:nvSpPr>
          <p:cNvPr id="38" name="Rectangle 37">
            <a:extLst>
              <a:ext uri="{FF2B5EF4-FFF2-40B4-BE49-F238E27FC236}">
                <a16:creationId xmlns="" xmlns:a16="http://schemas.microsoft.com/office/drawing/2014/main" id="{61EE01E7-0A84-4075-A414-3CA27CC7AD85}"/>
              </a:ext>
            </a:extLst>
          </p:cNvPr>
          <p:cNvSpPr/>
          <p:nvPr/>
        </p:nvSpPr>
        <p:spPr>
          <a:xfrm>
            <a:off x="5080148" y="5030531"/>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5" name="TextBox 44">
            <a:extLst>
              <a:ext uri="{FF2B5EF4-FFF2-40B4-BE49-F238E27FC236}">
                <a16:creationId xmlns="" xmlns:a16="http://schemas.microsoft.com/office/drawing/2014/main" id="{178CA7C3-01BD-45D1-8730-850BF33AF33C}"/>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Tree>
    <p:extLst>
      <p:ext uri="{BB962C8B-B14F-4D97-AF65-F5344CB8AC3E}">
        <p14:creationId xmlns:p14="http://schemas.microsoft.com/office/powerpoint/2010/main" val="2077361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EC56B2-5934-4913-A84B-3F68F1DADAC8}"/>
              </a:ext>
            </a:extLst>
          </p:cNvPr>
          <p:cNvSpPr>
            <a:spLocks noGrp="1"/>
          </p:cNvSpPr>
          <p:nvPr>
            <p:ph type="title"/>
          </p:nvPr>
        </p:nvSpPr>
        <p:spPr>
          <a:xfrm>
            <a:off x="838200" y="365126"/>
            <a:ext cx="10411047" cy="650692"/>
          </a:xfrm>
        </p:spPr>
        <p:txBody>
          <a:bodyPr>
            <a:normAutofit fontScale="90000"/>
          </a:bodyPr>
          <a:lstStyle/>
          <a:p>
            <a:r>
              <a:rPr lang="en-US" b="1" dirty="0">
                <a:latin typeface="Avenir Book" charset="0"/>
                <a:ea typeface="Avenir Book" charset="0"/>
                <a:cs typeface="Avenir Book" charset="0"/>
              </a:rPr>
              <a:t>Collaborate</a:t>
            </a:r>
          </a:p>
        </p:txBody>
      </p:sp>
      <p:grpSp>
        <p:nvGrpSpPr>
          <p:cNvPr id="8" name="Group 7">
            <a:extLst>
              <a:ext uri="{FF2B5EF4-FFF2-40B4-BE49-F238E27FC236}">
                <a16:creationId xmlns="" xmlns:a16="http://schemas.microsoft.com/office/drawing/2014/main" id="{2C52775A-FBF4-446A-9A34-0CF9F012B484}"/>
              </a:ext>
            </a:extLst>
          </p:cNvPr>
          <p:cNvGrpSpPr/>
          <p:nvPr/>
        </p:nvGrpSpPr>
        <p:grpSpPr>
          <a:xfrm>
            <a:off x="1339702" y="1690688"/>
            <a:ext cx="8203905" cy="4178484"/>
            <a:chOff x="1339702" y="1690688"/>
            <a:chExt cx="8203905" cy="4178484"/>
          </a:xfrm>
        </p:grpSpPr>
        <p:sp>
          <p:nvSpPr>
            <p:cNvPr id="5" name="Rectangle: Rounded Corners 4">
              <a:extLst>
                <a:ext uri="{FF2B5EF4-FFF2-40B4-BE49-F238E27FC236}">
                  <a16:creationId xmlns="" xmlns:a16="http://schemas.microsoft.com/office/drawing/2014/main" id="{5BC2D39F-0EAA-4A2E-A3D9-81603A552FBA}"/>
                </a:ext>
              </a:extLst>
            </p:cNvPr>
            <p:cNvSpPr/>
            <p:nvPr/>
          </p:nvSpPr>
          <p:spPr>
            <a:xfrm>
              <a:off x="1339702"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1DA35DB5-CE03-4B94-8FA2-63494852D44C}"/>
                </a:ext>
              </a:extLst>
            </p:cNvPr>
            <p:cNvSpPr/>
            <p:nvPr/>
          </p:nvSpPr>
          <p:spPr>
            <a:xfrm>
              <a:off x="4622948" y="1690688"/>
              <a:ext cx="1637414" cy="4178484"/>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 xmlns:a16="http://schemas.microsoft.com/office/drawing/2014/main" id="{44E6450C-5764-4B93-B7D6-A9C4FCAF40CD}"/>
                </a:ext>
              </a:extLst>
            </p:cNvPr>
            <p:cNvSpPr/>
            <p:nvPr/>
          </p:nvSpPr>
          <p:spPr>
            <a:xfrm>
              <a:off x="7906193" y="1690688"/>
              <a:ext cx="1637414" cy="41784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6" name="Group 15">
            <a:extLst>
              <a:ext uri="{FF2B5EF4-FFF2-40B4-BE49-F238E27FC236}">
                <a16:creationId xmlns="" xmlns:a16="http://schemas.microsoft.com/office/drawing/2014/main" id="{FABAFDAF-07A5-48FE-9ED1-D56B7D71CC00}"/>
              </a:ext>
            </a:extLst>
          </p:cNvPr>
          <p:cNvGrpSpPr/>
          <p:nvPr/>
        </p:nvGrpSpPr>
        <p:grpSpPr>
          <a:xfrm>
            <a:off x="4904711" y="2045975"/>
            <a:ext cx="1073888" cy="1940552"/>
            <a:chOff x="4837814" y="2039680"/>
            <a:chExt cx="1073888" cy="1940552"/>
          </a:xfrm>
        </p:grpSpPr>
        <p:sp>
          <p:nvSpPr>
            <p:cNvPr id="13" name="Rectangle 12">
              <a:extLst>
                <a:ext uri="{FF2B5EF4-FFF2-40B4-BE49-F238E27FC236}">
                  <a16:creationId xmlns="" xmlns:a16="http://schemas.microsoft.com/office/drawing/2014/main" id="{772D86DE-5F38-4F53-9231-1D491BE51982}"/>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14" name="Rectangle 13">
              <a:extLst>
                <a:ext uri="{FF2B5EF4-FFF2-40B4-BE49-F238E27FC236}">
                  <a16:creationId xmlns="" xmlns:a16="http://schemas.microsoft.com/office/drawing/2014/main" id="{2FA298C9-4506-4BD5-97C2-A2A79D053256}"/>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15" name="Rectangle 14">
              <a:extLst>
                <a:ext uri="{FF2B5EF4-FFF2-40B4-BE49-F238E27FC236}">
                  <a16:creationId xmlns="" xmlns:a16="http://schemas.microsoft.com/office/drawing/2014/main" id="{6176E215-FB56-4A9E-8452-D6210F01A3CD}"/>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17" name="Group 16">
            <a:extLst>
              <a:ext uri="{FF2B5EF4-FFF2-40B4-BE49-F238E27FC236}">
                <a16:creationId xmlns="" xmlns:a16="http://schemas.microsoft.com/office/drawing/2014/main" id="{DBFC0CF3-E514-4C66-87D6-005E92B52C20}"/>
              </a:ext>
            </a:extLst>
          </p:cNvPr>
          <p:cNvGrpSpPr/>
          <p:nvPr/>
        </p:nvGrpSpPr>
        <p:grpSpPr>
          <a:xfrm>
            <a:off x="209627" y="2047682"/>
            <a:ext cx="1130075" cy="1442613"/>
            <a:chOff x="1132113" y="803364"/>
            <a:chExt cx="1130075" cy="1442613"/>
          </a:xfrm>
        </p:grpSpPr>
        <p:sp>
          <p:nvSpPr>
            <p:cNvPr id="18" name="TextBox 17">
              <a:extLst>
                <a:ext uri="{FF2B5EF4-FFF2-40B4-BE49-F238E27FC236}">
                  <a16:creationId xmlns="" xmlns:a16="http://schemas.microsoft.com/office/drawing/2014/main" id="{E27DC5F5-E916-46E7-B1D5-0F55AF029461}"/>
                </a:ext>
              </a:extLst>
            </p:cNvPr>
            <p:cNvSpPr txBox="1"/>
            <p:nvPr/>
          </p:nvSpPr>
          <p:spPr>
            <a:xfrm>
              <a:off x="1132113" y="1876645"/>
              <a:ext cx="1130075" cy="369332"/>
            </a:xfrm>
            <a:prstGeom prst="rect">
              <a:avLst/>
            </a:prstGeom>
            <a:noFill/>
          </p:spPr>
          <p:txBody>
            <a:bodyPr wrap="square" rtlCol="0">
              <a:spAutoFit/>
            </a:bodyPr>
            <a:lstStyle/>
            <a:p>
              <a:pPr algn="ctr"/>
              <a:r>
                <a:rPr lang="en-US" dirty="0"/>
                <a:t>Alice</a:t>
              </a:r>
            </a:p>
          </p:txBody>
        </p:sp>
        <p:pic>
          <p:nvPicPr>
            <p:cNvPr id="19" name="Graphic 18" descr="Man">
              <a:extLst>
                <a:ext uri="{FF2B5EF4-FFF2-40B4-BE49-F238E27FC236}">
                  <a16:creationId xmlns="" xmlns:a16="http://schemas.microsoft.com/office/drawing/2014/main" id="{BC8BB1BB-E5CE-4D15-B198-94924700FB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39951" y="803364"/>
              <a:ext cx="914400" cy="914400"/>
            </a:xfrm>
            <a:prstGeom prst="rect">
              <a:avLst/>
            </a:prstGeom>
          </p:spPr>
        </p:pic>
      </p:grpSp>
      <p:grpSp>
        <p:nvGrpSpPr>
          <p:cNvPr id="20" name="Group 19">
            <a:extLst>
              <a:ext uri="{FF2B5EF4-FFF2-40B4-BE49-F238E27FC236}">
                <a16:creationId xmlns="" xmlns:a16="http://schemas.microsoft.com/office/drawing/2014/main" id="{0CF76DAC-2AAA-417A-9273-35B959803EB6}"/>
              </a:ext>
            </a:extLst>
          </p:cNvPr>
          <p:cNvGrpSpPr/>
          <p:nvPr/>
        </p:nvGrpSpPr>
        <p:grpSpPr>
          <a:xfrm>
            <a:off x="10020980" y="1936039"/>
            <a:ext cx="1084521" cy="1554256"/>
            <a:chOff x="10180468" y="803364"/>
            <a:chExt cx="1084521" cy="1554256"/>
          </a:xfrm>
        </p:grpSpPr>
        <p:pic>
          <p:nvPicPr>
            <p:cNvPr id="21" name="Graphic 20" descr="Man">
              <a:extLst>
                <a:ext uri="{FF2B5EF4-FFF2-40B4-BE49-F238E27FC236}">
                  <a16:creationId xmlns="" xmlns:a16="http://schemas.microsoft.com/office/drawing/2014/main" id="{E2CE21DE-AA5A-4C71-BD44-C590574ED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265528" y="803364"/>
              <a:ext cx="914400" cy="914400"/>
            </a:xfrm>
            <a:prstGeom prst="rect">
              <a:avLst/>
            </a:prstGeom>
          </p:spPr>
        </p:pic>
        <p:sp>
          <p:nvSpPr>
            <p:cNvPr id="22" name="TextBox 21">
              <a:extLst>
                <a:ext uri="{FF2B5EF4-FFF2-40B4-BE49-F238E27FC236}">
                  <a16:creationId xmlns="" xmlns:a16="http://schemas.microsoft.com/office/drawing/2014/main" id="{708A4807-895C-4F23-A57B-6DAD07D60246}"/>
                </a:ext>
              </a:extLst>
            </p:cNvPr>
            <p:cNvSpPr txBox="1"/>
            <p:nvPr/>
          </p:nvSpPr>
          <p:spPr>
            <a:xfrm>
              <a:off x="10180468" y="1988288"/>
              <a:ext cx="1084521" cy="369332"/>
            </a:xfrm>
            <a:prstGeom prst="rect">
              <a:avLst/>
            </a:prstGeom>
            <a:noFill/>
          </p:spPr>
          <p:txBody>
            <a:bodyPr wrap="square" rtlCol="0">
              <a:spAutoFit/>
            </a:bodyPr>
            <a:lstStyle/>
            <a:p>
              <a:pPr algn="ctr"/>
              <a:r>
                <a:rPr lang="en-US" dirty="0"/>
                <a:t>Bob</a:t>
              </a:r>
            </a:p>
          </p:txBody>
        </p:sp>
      </p:grpSp>
      <p:grpSp>
        <p:nvGrpSpPr>
          <p:cNvPr id="30" name="Group 29">
            <a:extLst>
              <a:ext uri="{FF2B5EF4-FFF2-40B4-BE49-F238E27FC236}">
                <a16:creationId xmlns="" xmlns:a16="http://schemas.microsoft.com/office/drawing/2014/main" id="{58CD1091-C41E-4193-B50E-3A9C91A21AF9}"/>
              </a:ext>
            </a:extLst>
          </p:cNvPr>
          <p:cNvGrpSpPr/>
          <p:nvPr/>
        </p:nvGrpSpPr>
        <p:grpSpPr>
          <a:xfrm>
            <a:off x="1556967" y="2045975"/>
            <a:ext cx="1073888" cy="1940552"/>
            <a:chOff x="4837814" y="2039680"/>
            <a:chExt cx="1073888" cy="1940552"/>
          </a:xfrm>
        </p:grpSpPr>
        <p:sp>
          <p:nvSpPr>
            <p:cNvPr id="31" name="Rectangle 30">
              <a:extLst>
                <a:ext uri="{FF2B5EF4-FFF2-40B4-BE49-F238E27FC236}">
                  <a16:creationId xmlns="" xmlns:a16="http://schemas.microsoft.com/office/drawing/2014/main" id="{9F2D4100-280D-4CB5-A486-F06691FAB861}"/>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2" name="Rectangle 31">
              <a:extLst>
                <a:ext uri="{FF2B5EF4-FFF2-40B4-BE49-F238E27FC236}">
                  <a16:creationId xmlns="" xmlns:a16="http://schemas.microsoft.com/office/drawing/2014/main" id="{BC9EDA0A-F7A3-41B1-876E-027968BA9ED2}"/>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3" name="Rectangle 32">
              <a:extLst>
                <a:ext uri="{FF2B5EF4-FFF2-40B4-BE49-F238E27FC236}">
                  <a16:creationId xmlns="" xmlns:a16="http://schemas.microsoft.com/office/drawing/2014/main" id="{45CABF7B-6EE6-4085-AB24-9072C5DD07E0}"/>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grpSp>
        <p:nvGrpSpPr>
          <p:cNvPr id="34" name="Group 33">
            <a:extLst>
              <a:ext uri="{FF2B5EF4-FFF2-40B4-BE49-F238E27FC236}">
                <a16:creationId xmlns="" xmlns:a16="http://schemas.microsoft.com/office/drawing/2014/main" id="{D19C5E70-2933-4B18-B1DE-8CB990819C7F}"/>
              </a:ext>
            </a:extLst>
          </p:cNvPr>
          <p:cNvGrpSpPr/>
          <p:nvPr/>
        </p:nvGrpSpPr>
        <p:grpSpPr>
          <a:xfrm>
            <a:off x="8195251" y="2045975"/>
            <a:ext cx="1073888" cy="1940552"/>
            <a:chOff x="4837814" y="2039680"/>
            <a:chExt cx="1073888" cy="1940552"/>
          </a:xfrm>
        </p:grpSpPr>
        <p:sp>
          <p:nvSpPr>
            <p:cNvPr id="35" name="Rectangle 34">
              <a:extLst>
                <a:ext uri="{FF2B5EF4-FFF2-40B4-BE49-F238E27FC236}">
                  <a16:creationId xmlns="" xmlns:a16="http://schemas.microsoft.com/office/drawing/2014/main" id="{BEFB236E-17E5-4456-8A84-B6547158E707}"/>
                </a:ext>
              </a:extLst>
            </p:cNvPr>
            <p:cNvSpPr/>
            <p:nvPr/>
          </p:nvSpPr>
          <p:spPr>
            <a:xfrm>
              <a:off x="5013251" y="2892167"/>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C1</a:t>
              </a:r>
            </a:p>
          </p:txBody>
        </p:sp>
        <p:sp>
          <p:nvSpPr>
            <p:cNvPr id="36" name="Rectangle 35">
              <a:extLst>
                <a:ext uri="{FF2B5EF4-FFF2-40B4-BE49-F238E27FC236}">
                  <a16:creationId xmlns="" xmlns:a16="http://schemas.microsoft.com/office/drawing/2014/main" id="{85389AA9-15AF-42B7-B0C3-13F889BFB09F}"/>
                </a:ext>
              </a:extLst>
            </p:cNvPr>
            <p:cNvSpPr/>
            <p:nvPr/>
          </p:nvSpPr>
          <p:spPr>
            <a:xfrm>
              <a:off x="5013251" y="3565673"/>
              <a:ext cx="723014" cy="4145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C2</a:t>
              </a:r>
            </a:p>
          </p:txBody>
        </p:sp>
        <p:sp>
          <p:nvSpPr>
            <p:cNvPr id="37" name="Rectangle 36">
              <a:extLst>
                <a:ext uri="{FF2B5EF4-FFF2-40B4-BE49-F238E27FC236}">
                  <a16:creationId xmlns="" xmlns:a16="http://schemas.microsoft.com/office/drawing/2014/main" id="{2B780CED-D7BD-4CAE-A9D7-07C191275446}"/>
                </a:ext>
              </a:extLst>
            </p:cNvPr>
            <p:cNvSpPr/>
            <p:nvPr/>
          </p:nvSpPr>
          <p:spPr>
            <a:xfrm>
              <a:off x="4837814" y="2039680"/>
              <a:ext cx="1073888" cy="723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Master</a:t>
              </a:r>
            </a:p>
          </p:txBody>
        </p:sp>
      </p:grpSp>
      <p:sp>
        <p:nvSpPr>
          <p:cNvPr id="29" name="Rectangle 28">
            <a:extLst>
              <a:ext uri="{FF2B5EF4-FFF2-40B4-BE49-F238E27FC236}">
                <a16:creationId xmlns="" xmlns:a16="http://schemas.microsoft.com/office/drawing/2014/main" id="{AF51C607-4EDF-4BBA-951F-DE65AE241633}"/>
              </a:ext>
            </a:extLst>
          </p:cNvPr>
          <p:cNvSpPr/>
          <p:nvPr/>
        </p:nvSpPr>
        <p:spPr>
          <a:xfrm>
            <a:off x="1732404" y="418028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CA</a:t>
            </a:r>
          </a:p>
        </p:txBody>
      </p:sp>
      <p:sp>
        <p:nvSpPr>
          <p:cNvPr id="39" name="Rectangle 38">
            <a:extLst>
              <a:ext uri="{FF2B5EF4-FFF2-40B4-BE49-F238E27FC236}">
                <a16:creationId xmlns="" xmlns:a16="http://schemas.microsoft.com/office/drawing/2014/main" id="{153D225A-0809-44F0-8E22-77BD4CD3E4C8}"/>
              </a:ext>
            </a:extLst>
          </p:cNvPr>
          <p:cNvSpPr/>
          <p:nvPr/>
        </p:nvSpPr>
        <p:spPr>
          <a:xfrm>
            <a:off x="8370688" y="4823252"/>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1" name="Arrow: Right 40">
            <a:extLst>
              <a:ext uri="{FF2B5EF4-FFF2-40B4-BE49-F238E27FC236}">
                <a16:creationId xmlns="" xmlns:a16="http://schemas.microsoft.com/office/drawing/2014/main" id="{13EE1D81-3015-431F-B127-37C20FFF63C4}"/>
              </a:ext>
            </a:extLst>
          </p:cNvPr>
          <p:cNvSpPr/>
          <p:nvPr/>
        </p:nvSpPr>
        <p:spPr>
          <a:xfrm rot="10800000">
            <a:off x="3303139" y="2313039"/>
            <a:ext cx="1041991" cy="383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 xmlns:a16="http://schemas.microsoft.com/office/drawing/2014/main" id="{889857FC-35D8-4B51-857D-2975717AD003}"/>
              </a:ext>
            </a:extLst>
          </p:cNvPr>
          <p:cNvSpPr txBox="1"/>
          <p:nvPr/>
        </p:nvSpPr>
        <p:spPr>
          <a:xfrm>
            <a:off x="3325649" y="2962082"/>
            <a:ext cx="1522252" cy="400110"/>
          </a:xfrm>
          <a:prstGeom prst="rect">
            <a:avLst/>
          </a:prstGeom>
          <a:noFill/>
        </p:spPr>
        <p:txBody>
          <a:bodyPr wrap="square" rtlCol="0">
            <a:spAutoFit/>
          </a:bodyPr>
          <a:lstStyle/>
          <a:p>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git pull</a:t>
            </a:r>
          </a:p>
        </p:txBody>
      </p:sp>
      <p:sp>
        <p:nvSpPr>
          <p:cNvPr id="43" name="Rectangle 42">
            <a:extLst>
              <a:ext uri="{FF2B5EF4-FFF2-40B4-BE49-F238E27FC236}">
                <a16:creationId xmlns="" xmlns:a16="http://schemas.microsoft.com/office/drawing/2014/main" id="{0ACA48CA-5770-48C1-B915-90418B5FA9ED}"/>
              </a:ext>
            </a:extLst>
          </p:cNvPr>
          <p:cNvSpPr/>
          <p:nvPr/>
        </p:nvSpPr>
        <p:spPr>
          <a:xfrm>
            <a:off x="5080148" y="4246838"/>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C3</a:t>
            </a:r>
          </a:p>
        </p:txBody>
      </p:sp>
      <p:sp>
        <p:nvSpPr>
          <p:cNvPr id="40" name="Rectangle 39">
            <a:extLst>
              <a:ext uri="{FF2B5EF4-FFF2-40B4-BE49-F238E27FC236}">
                <a16:creationId xmlns="" xmlns:a16="http://schemas.microsoft.com/office/drawing/2014/main" id="{001F7962-B137-45E7-8A11-C86F9B354B1A}"/>
              </a:ext>
            </a:extLst>
          </p:cNvPr>
          <p:cNvSpPr/>
          <p:nvPr/>
        </p:nvSpPr>
        <p:spPr>
          <a:xfrm>
            <a:off x="8370688" y="4191892"/>
            <a:ext cx="723014" cy="414559"/>
          </a:xfrm>
          <a:prstGeom prst="rect">
            <a:avLst/>
          </a:prstGeom>
          <a:solidFill>
            <a:schemeClr val="bg1">
              <a:lumMod val="95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C3</a:t>
            </a:r>
          </a:p>
        </p:txBody>
      </p:sp>
      <p:sp>
        <p:nvSpPr>
          <p:cNvPr id="38" name="Rectangle 37">
            <a:extLst>
              <a:ext uri="{FF2B5EF4-FFF2-40B4-BE49-F238E27FC236}">
                <a16:creationId xmlns="" xmlns:a16="http://schemas.microsoft.com/office/drawing/2014/main" id="{61EE01E7-0A84-4075-A414-3CA27CC7AD85}"/>
              </a:ext>
            </a:extLst>
          </p:cNvPr>
          <p:cNvSpPr/>
          <p:nvPr/>
        </p:nvSpPr>
        <p:spPr>
          <a:xfrm>
            <a:off x="1732404" y="4855155"/>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
        <p:nvSpPr>
          <p:cNvPr id="44" name="TextBox 43">
            <a:extLst>
              <a:ext uri="{FF2B5EF4-FFF2-40B4-BE49-F238E27FC236}">
                <a16:creationId xmlns="" xmlns:a16="http://schemas.microsoft.com/office/drawing/2014/main" id="{8A71434E-9EDD-40EB-8513-043E0A1BF43A}"/>
              </a:ext>
            </a:extLst>
          </p:cNvPr>
          <p:cNvSpPr txBox="1"/>
          <p:nvPr/>
        </p:nvSpPr>
        <p:spPr>
          <a:xfrm>
            <a:off x="4622948" y="1191883"/>
            <a:ext cx="1637414" cy="369332"/>
          </a:xfrm>
          <a:prstGeom prst="rect">
            <a:avLst/>
          </a:prstGeom>
          <a:noFill/>
        </p:spPr>
        <p:txBody>
          <a:bodyPr wrap="square" rtlCol="0">
            <a:spAutoFit/>
          </a:bodyPr>
          <a:lstStyle/>
          <a:p>
            <a:pPr algn="ctr"/>
            <a:r>
              <a:rPr lang="en-US" dirty="0"/>
              <a:t>Remote Repo</a:t>
            </a:r>
          </a:p>
        </p:txBody>
      </p:sp>
      <p:sp>
        <p:nvSpPr>
          <p:cNvPr id="45" name="Rectangle 44">
            <a:extLst>
              <a:ext uri="{FF2B5EF4-FFF2-40B4-BE49-F238E27FC236}">
                <a16:creationId xmlns="" xmlns:a16="http://schemas.microsoft.com/office/drawing/2014/main" id="{88C65305-EA32-4C59-B7C4-37E5DAE2CE55}"/>
              </a:ext>
            </a:extLst>
          </p:cNvPr>
          <p:cNvSpPr/>
          <p:nvPr/>
        </p:nvSpPr>
        <p:spPr>
          <a:xfrm>
            <a:off x="5080148" y="4865788"/>
            <a:ext cx="723014" cy="414559"/>
          </a:xfrm>
          <a:prstGeom prst="rect">
            <a:avLst/>
          </a:prstGeom>
          <a:solidFill>
            <a:srgbClr val="0070C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CB</a:t>
            </a:r>
          </a:p>
        </p:txBody>
      </p:sp>
    </p:spTree>
    <p:extLst>
      <p:ext uri="{BB962C8B-B14F-4D97-AF65-F5344CB8AC3E}">
        <p14:creationId xmlns:p14="http://schemas.microsoft.com/office/powerpoint/2010/main" val="2071000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47E407-3609-4559-8121-33A46DE321E7}"/>
              </a:ext>
            </a:extLst>
          </p:cNvPr>
          <p:cNvSpPr>
            <a:spLocks noGrp="1"/>
          </p:cNvSpPr>
          <p:nvPr>
            <p:ph type="title"/>
          </p:nvPr>
        </p:nvSpPr>
        <p:spPr/>
        <p:txBody>
          <a:bodyPr/>
          <a:lstStyle/>
          <a:p>
            <a:r>
              <a:rPr lang="en-US" b="1" dirty="0" smtClean="0">
                <a:latin typeface="Avenir Book" charset="0"/>
                <a:ea typeface="Avenir Book" charset="0"/>
                <a:cs typeface="Avenir Book" charset="0"/>
              </a:rPr>
              <a:t>More on Collaborative Git commands</a:t>
            </a:r>
            <a:endParaRPr lang="en-US" b="1" dirty="0">
              <a:latin typeface="Avenir Book" charset="0"/>
              <a:ea typeface="Avenir Book" charset="0"/>
              <a:cs typeface="Avenir Book" charset="0"/>
            </a:endParaRPr>
          </a:p>
        </p:txBody>
      </p:sp>
      <p:sp>
        <p:nvSpPr>
          <p:cNvPr id="3" name="Content Placeholder 2">
            <a:extLst>
              <a:ext uri="{FF2B5EF4-FFF2-40B4-BE49-F238E27FC236}">
                <a16:creationId xmlns="" xmlns:a16="http://schemas.microsoft.com/office/drawing/2014/main" id="{3966CF1B-E6E3-444A-9FCB-D505C63B5153}"/>
              </a:ext>
            </a:extLst>
          </p:cNvPr>
          <p:cNvSpPr>
            <a:spLocks noGrp="1"/>
          </p:cNvSpPr>
          <p:nvPr>
            <p:ph idx="1"/>
          </p:nvPr>
        </p:nvSpPr>
        <p:spPr/>
        <p:txBody>
          <a:bodyPr/>
          <a:lstStyle/>
          <a:p>
            <a:pPr>
              <a:lnSpc>
                <a:spcPct val="150000"/>
              </a:lnSpc>
            </a:pPr>
            <a:r>
              <a:rPr lang="en-US" dirty="0" smtClean="0">
                <a:latin typeface="Avenir Book" charset="0"/>
                <a:ea typeface="Avenir Book" charset="0"/>
                <a:cs typeface="Avenir Book" charset="0"/>
              </a:rPr>
              <a:t>Deleting a branch </a:t>
            </a:r>
            <a:endParaRPr lang="en-US" dirty="0">
              <a:latin typeface="Avenir Book" charset="0"/>
              <a:ea typeface="Avenir Book" charset="0"/>
              <a:cs typeface="Avenir Book" charset="0"/>
            </a:endParaRPr>
          </a:p>
          <a:p>
            <a:pPr marL="0" indent="0">
              <a:lnSpc>
                <a:spcPct val="150000"/>
              </a:lnSpc>
              <a:buNone/>
            </a:pPr>
            <a:r>
              <a:rPr lang="en-US" sz="2000" dirty="0" smtClean="0">
                <a:latin typeface="Avenir Book" charset="0"/>
                <a:ea typeface="Avenir Book" charset="0"/>
                <a:cs typeface="Avenir Book" charset="0"/>
              </a:rPr>
              <a:t>git branch </a:t>
            </a:r>
            <a:r>
              <a:rPr lang="mr-IN" sz="2000" dirty="0" smtClean="0">
                <a:latin typeface="Avenir Book" charset="0"/>
                <a:ea typeface="Avenir Book" charset="0"/>
                <a:cs typeface="Avenir Book" charset="0"/>
              </a:rPr>
              <a:t>–</a:t>
            </a:r>
            <a:r>
              <a:rPr lang="en-US" sz="2000" dirty="0" smtClean="0">
                <a:latin typeface="Avenir Book" charset="0"/>
                <a:ea typeface="Avenir Book" charset="0"/>
                <a:cs typeface="Avenir Book" charset="0"/>
              </a:rPr>
              <a:t>d &lt;</a:t>
            </a:r>
            <a:r>
              <a:rPr lang="en-US" sz="2000" dirty="0" err="1" smtClean="0">
                <a:latin typeface="Avenir Book" charset="0"/>
                <a:ea typeface="Avenir Book" charset="0"/>
                <a:cs typeface="Avenir Book" charset="0"/>
              </a:rPr>
              <a:t>branchname</a:t>
            </a:r>
            <a:r>
              <a:rPr lang="en-US" sz="2000" dirty="0" smtClean="0">
                <a:latin typeface="Avenir Book" charset="0"/>
                <a:ea typeface="Avenir Book" charset="0"/>
                <a:cs typeface="Avenir Book" charset="0"/>
              </a:rPr>
              <a:t>&gt;</a:t>
            </a:r>
          </a:p>
          <a:p>
            <a:pPr>
              <a:lnSpc>
                <a:spcPct val="150000"/>
              </a:lnSpc>
            </a:pPr>
            <a:r>
              <a:rPr lang="en-US" dirty="0" smtClean="0">
                <a:latin typeface="Avenir Book" charset="0"/>
                <a:ea typeface="Avenir Book" charset="0"/>
                <a:cs typeface="Avenir Book" charset="0"/>
              </a:rPr>
              <a:t>Merge conflicts! How do you resolve?</a:t>
            </a:r>
          </a:p>
          <a:p>
            <a:pPr>
              <a:lnSpc>
                <a:spcPct val="150000"/>
              </a:lnSpc>
            </a:pPr>
            <a:r>
              <a:rPr lang="en-US" dirty="0" smtClean="0">
                <a:latin typeface="Avenir Book" charset="0"/>
                <a:ea typeface="Avenir Book" charset="0"/>
                <a:cs typeface="Avenir Book" charset="0"/>
              </a:rPr>
              <a:t>Pull requests ? </a:t>
            </a:r>
          </a:p>
          <a:p>
            <a:pPr>
              <a:lnSpc>
                <a:spcPct val="150000"/>
              </a:lnSpc>
            </a:pPr>
            <a:r>
              <a:rPr lang="en-US" dirty="0" smtClean="0">
                <a:latin typeface="Avenir Book" charset="0"/>
                <a:ea typeface="Avenir Book" charset="0"/>
                <a:cs typeface="Avenir Book" charset="0"/>
              </a:rPr>
              <a:t>git tag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a v1.0 / git tag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a v1.0 &lt;commit </a:t>
            </a:r>
            <a:r>
              <a:rPr lang="en-US" dirty="0" err="1" smtClean="0">
                <a:latin typeface="Avenir Book" charset="0"/>
                <a:ea typeface="Avenir Book" charset="0"/>
                <a:cs typeface="Avenir Book" charset="0"/>
              </a:rPr>
              <a:t>sha</a:t>
            </a:r>
            <a:r>
              <a:rPr lang="en-US" dirty="0" smtClean="0">
                <a:latin typeface="Avenir Book" charset="0"/>
                <a:ea typeface="Avenir Book" charset="0"/>
                <a:cs typeface="Avenir Book" charset="0"/>
              </a:rPr>
              <a:t>&gt;</a:t>
            </a:r>
          </a:p>
          <a:p>
            <a:pPr marL="0" indent="0">
              <a:lnSpc>
                <a:spcPct val="150000"/>
              </a:lnSpc>
              <a:buNone/>
            </a:pPr>
            <a:endParaRPr lang="en-US" dirty="0" smtClean="0"/>
          </a:p>
        </p:txBody>
      </p:sp>
      <p:pic>
        <p:nvPicPr>
          <p:cNvPr id="4" name="Picture 3"/>
          <p:cNvPicPr>
            <a:picLocks noChangeAspect="1"/>
          </p:cNvPicPr>
          <p:nvPr/>
        </p:nvPicPr>
        <p:blipFill>
          <a:blip r:embed="rId3"/>
          <a:stretch>
            <a:fillRect/>
          </a:stretch>
        </p:blipFill>
        <p:spPr>
          <a:xfrm>
            <a:off x="8796866" y="2781829"/>
            <a:ext cx="3395134" cy="3395134"/>
          </a:xfrm>
          <a:prstGeom prst="rect">
            <a:avLst/>
          </a:prstGeom>
        </p:spPr>
      </p:pic>
    </p:spTree>
    <p:extLst>
      <p:ext uri="{BB962C8B-B14F-4D97-AF65-F5344CB8AC3E}">
        <p14:creationId xmlns:p14="http://schemas.microsoft.com/office/powerpoint/2010/main" val="2118351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0281BC-AE66-4E12-BBBC-45E5B1BB784E}"/>
              </a:ext>
            </a:extLst>
          </p:cNvPr>
          <p:cNvSpPr>
            <a:spLocks noGrp="1"/>
          </p:cNvSpPr>
          <p:nvPr>
            <p:ph type="title"/>
          </p:nvPr>
        </p:nvSpPr>
        <p:spPr/>
        <p:txBody>
          <a:bodyPr/>
          <a:lstStyle/>
          <a:p>
            <a:r>
              <a:rPr lang="en-US" b="1" dirty="0" smtClean="0">
                <a:latin typeface="Avenir Book" charset="0"/>
                <a:ea typeface="Avenir Book" charset="0"/>
                <a:cs typeface="Avenir Book" charset="0"/>
              </a:rPr>
              <a:t>Commit messages</a:t>
            </a:r>
            <a:endParaRPr lang="en-US" b="1" dirty="0">
              <a:latin typeface="Avenir Book" charset="0"/>
              <a:ea typeface="Avenir Book" charset="0"/>
              <a:cs typeface="Avenir Book" charset="0"/>
            </a:endParaRPr>
          </a:p>
        </p:txBody>
      </p:sp>
      <p:sp>
        <p:nvSpPr>
          <p:cNvPr id="3" name="Content Placeholder 2">
            <a:extLst>
              <a:ext uri="{FF2B5EF4-FFF2-40B4-BE49-F238E27FC236}">
                <a16:creationId xmlns="" xmlns:a16="http://schemas.microsoft.com/office/drawing/2014/main" id="{05ECE3CE-08CB-4A64-84EC-4B5724D4BCF4}"/>
              </a:ext>
            </a:extLst>
          </p:cNvPr>
          <p:cNvSpPr>
            <a:spLocks noGrp="1"/>
          </p:cNvSpPr>
          <p:nvPr>
            <p:ph idx="1"/>
          </p:nvPr>
        </p:nvSpPr>
        <p:spPr/>
        <p:txBody>
          <a:bodyPr/>
          <a:lstStyle/>
          <a:p>
            <a:r>
              <a:rPr lang="en-US" dirty="0">
                <a:latin typeface="Avenir Book" charset="0"/>
                <a:ea typeface="Avenir Book" charset="0"/>
                <a:cs typeface="Avenir Book" charset="0"/>
              </a:rPr>
              <a:t>Keep your commits smaller</a:t>
            </a:r>
          </a:p>
          <a:p>
            <a:r>
              <a:rPr lang="en-US" dirty="0">
                <a:latin typeface="Avenir Book" charset="0"/>
                <a:ea typeface="Avenir Book" charset="0"/>
                <a:cs typeface="Avenir Book" charset="0"/>
              </a:rPr>
              <a:t>Commit only the files changed. </a:t>
            </a:r>
          </a:p>
          <a:p>
            <a:r>
              <a:rPr lang="en-US" dirty="0">
                <a:latin typeface="Avenir Book" charset="0"/>
                <a:ea typeface="Avenir Book" charset="0"/>
                <a:cs typeface="Avenir Book" charset="0"/>
              </a:rPr>
              <a:t>Keep your commit messages concise and meaningful</a:t>
            </a:r>
          </a:p>
          <a:p>
            <a:pPr lvl="1"/>
            <a:r>
              <a:rPr lang="en-US" dirty="0">
                <a:solidFill>
                  <a:schemeClr val="bg1"/>
                </a:solidFill>
                <a:highlight>
                  <a:srgbClr val="000000"/>
                </a:highlight>
                <a:latin typeface="Avenir Book" charset="0"/>
                <a:ea typeface="Avenir Book" charset="0"/>
                <a:cs typeface="Avenir Book" charset="0"/>
              </a:rPr>
              <a:t>git commit –m “Added more stuff.”</a:t>
            </a:r>
          </a:p>
          <a:p>
            <a:pPr lvl="1"/>
            <a:r>
              <a:rPr lang="en-US" dirty="0">
                <a:solidFill>
                  <a:schemeClr val="bg1"/>
                </a:solidFill>
                <a:highlight>
                  <a:srgbClr val="000000"/>
                </a:highlight>
                <a:latin typeface="Avenir Book" charset="0"/>
                <a:ea typeface="Avenir Book" charset="0"/>
                <a:cs typeface="Avenir Book" charset="0"/>
              </a:rPr>
              <a:t>git commit –m “Add: App Logo  </a:t>
            </a:r>
            <a:endParaRPr lang="en-US" dirty="0">
              <a:solidFill>
                <a:prstClr val="black"/>
              </a:solidFill>
              <a:latin typeface="Avenir Book" charset="0"/>
              <a:ea typeface="Avenir Book" charset="0"/>
              <a:cs typeface="Avenir Book" charset="0"/>
            </a:endParaRPr>
          </a:p>
          <a:p>
            <a:pPr lvl="0"/>
            <a:endParaRPr lang="en-US" dirty="0">
              <a:solidFill>
                <a:prstClr val="black"/>
              </a:solidFill>
            </a:endParaRPr>
          </a:p>
          <a:p>
            <a:pPr marL="457200" lvl="1" indent="0">
              <a:buNone/>
            </a:pPr>
            <a:endParaRPr lang="en-US" dirty="0">
              <a:solidFill>
                <a:prstClr val="black"/>
              </a:solidFill>
            </a:endParaRPr>
          </a:p>
          <a:p>
            <a:pPr lvl="1"/>
            <a:endParaRPr lang="en-US" dirty="0">
              <a:solidFill>
                <a:prstClr val="black"/>
              </a:solidFill>
            </a:endParaRPr>
          </a:p>
          <a:p>
            <a:pPr lvl="1"/>
            <a:endParaRPr lang="en-US" dirty="0">
              <a:solidFill>
                <a:schemeClr val="bg1"/>
              </a:solidFill>
              <a:highlight>
                <a:srgbClr val="000000"/>
              </a:highlight>
            </a:endParaRPr>
          </a:p>
        </p:txBody>
      </p:sp>
      <p:pic>
        <p:nvPicPr>
          <p:cNvPr id="5" name="Graphic 4" descr="Close">
            <a:extLst>
              <a:ext uri="{FF2B5EF4-FFF2-40B4-BE49-F238E27FC236}">
                <a16:creationId xmlns="" xmlns:a16="http://schemas.microsoft.com/office/drawing/2014/main" id="{4BC9D3E6-B0B2-47E3-9434-966FAE60B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44667" y="3243427"/>
            <a:ext cx="409353" cy="409353"/>
          </a:xfrm>
          <a:prstGeom prst="rect">
            <a:avLst/>
          </a:prstGeom>
        </p:spPr>
      </p:pic>
      <p:pic>
        <p:nvPicPr>
          <p:cNvPr id="7" name="Graphic 6" descr="Checkmark">
            <a:extLst>
              <a:ext uri="{FF2B5EF4-FFF2-40B4-BE49-F238E27FC236}">
                <a16:creationId xmlns="" xmlns:a16="http://schemas.microsoft.com/office/drawing/2014/main" id="{77E8B3EA-F730-4106-A559-F15AD7C3E0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181185" y="3720249"/>
            <a:ext cx="363482" cy="363482"/>
          </a:xfrm>
          <a:prstGeom prst="rect">
            <a:avLst/>
          </a:prstGeom>
        </p:spPr>
      </p:pic>
    </p:spTree>
    <p:extLst>
      <p:ext uri="{BB962C8B-B14F-4D97-AF65-F5344CB8AC3E}">
        <p14:creationId xmlns:p14="http://schemas.microsoft.com/office/powerpoint/2010/main" val="2919296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latin typeface="Avenir Book" charset="0"/>
                <a:ea typeface="Avenir Book" charset="0"/>
                <a:cs typeface="Avenir Book" charset="0"/>
              </a:rPr>
              <a:t>So what’s version control? </a:t>
            </a:r>
            <a:endParaRPr lang="en-US" sz="4800" b="1" dirty="0">
              <a:latin typeface="Avenir Book" charset="0"/>
              <a:ea typeface="Avenir Book" charset="0"/>
              <a:cs typeface="Avenir Book" charset="0"/>
            </a:endParaRPr>
          </a:p>
        </p:txBody>
      </p:sp>
      <p:sp>
        <p:nvSpPr>
          <p:cNvPr id="3" name="Content Placeholder 2"/>
          <p:cNvSpPr>
            <a:spLocks noGrp="1"/>
          </p:cNvSpPr>
          <p:nvPr>
            <p:ph idx="1"/>
          </p:nvPr>
        </p:nvSpPr>
        <p:spPr/>
        <p:txBody>
          <a:bodyPr>
            <a:normAutofit/>
          </a:bodyPr>
          <a:lstStyle/>
          <a:p>
            <a:r>
              <a:rPr lang="en-US" sz="3200" dirty="0" smtClean="0">
                <a:latin typeface="Avenir Book" charset="0"/>
                <a:ea typeface="Avenir Book" charset="0"/>
                <a:cs typeface="Avenir Book" charset="0"/>
              </a:rPr>
              <a:t>Version control is the management of changes to documents, primarily computer programs. </a:t>
            </a:r>
          </a:p>
          <a:p>
            <a:endParaRPr lang="en-US" sz="3200" dirty="0">
              <a:latin typeface="Avenir Book" charset="0"/>
              <a:ea typeface="Avenir Book" charset="0"/>
              <a:cs typeface="Avenir Book" charset="0"/>
            </a:endParaRPr>
          </a:p>
          <a:p>
            <a:r>
              <a:rPr lang="en-US" sz="3200" dirty="0" smtClean="0">
                <a:latin typeface="Avenir Book" charset="0"/>
                <a:ea typeface="Avenir Book" charset="0"/>
                <a:cs typeface="Avenir Book" charset="0"/>
              </a:rPr>
              <a:t>Also known as revision control or source control. </a:t>
            </a:r>
          </a:p>
          <a:p>
            <a:endParaRPr lang="en-US" sz="3200" dirty="0">
              <a:latin typeface="Avenir Book" charset="0"/>
              <a:ea typeface="Avenir Book" charset="0"/>
              <a:cs typeface="Avenir Book" charset="0"/>
            </a:endParaRPr>
          </a:p>
          <a:p>
            <a:r>
              <a:rPr lang="en-US" sz="3200" dirty="0" smtClean="0">
                <a:latin typeface="Avenir Book" charset="0"/>
                <a:ea typeface="Avenir Book" charset="0"/>
                <a:cs typeface="Avenir Book" charset="0"/>
              </a:rPr>
              <a:t>Examples: git, mercurial, subversion</a:t>
            </a:r>
          </a:p>
          <a:p>
            <a:endParaRPr lang="en-US" sz="3200" dirty="0">
              <a:latin typeface="Avenir Book" charset="0"/>
              <a:ea typeface="Avenir Book" charset="0"/>
              <a:cs typeface="Avenir Book" charset="0"/>
            </a:endParaRPr>
          </a:p>
        </p:txBody>
      </p:sp>
    </p:spTree>
    <p:extLst>
      <p:ext uri="{BB962C8B-B14F-4D97-AF65-F5344CB8AC3E}">
        <p14:creationId xmlns:p14="http://schemas.microsoft.com/office/powerpoint/2010/main" val="1342831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8E2762-0DB5-4E4B-BC25-5C3A61767392}"/>
              </a:ext>
            </a:extLst>
          </p:cNvPr>
          <p:cNvSpPr>
            <a:spLocks noGrp="1"/>
          </p:cNvSpPr>
          <p:nvPr>
            <p:ph type="title"/>
          </p:nvPr>
        </p:nvSpPr>
        <p:spPr/>
        <p:txBody>
          <a:bodyPr/>
          <a:lstStyle/>
          <a:p>
            <a:r>
              <a:rPr lang="en-US" b="1" dirty="0">
                <a:latin typeface="Avenir Book" charset="0"/>
                <a:ea typeface="Avenir Book" charset="0"/>
                <a:cs typeface="Avenir Book" charset="0"/>
              </a:rPr>
              <a:t>Best practices in Git</a:t>
            </a:r>
          </a:p>
        </p:txBody>
      </p:sp>
      <p:sp>
        <p:nvSpPr>
          <p:cNvPr id="3" name="Content Placeholder 2">
            <a:extLst>
              <a:ext uri="{FF2B5EF4-FFF2-40B4-BE49-F238E27FC236}">
                <a16:creationId xmlns="" xmlns:a16="http://schemas.microsoft.com/office/drawing/2014/main" id="{9EFED367-2AE7-43A5-816A-67EAEB8D1597}"/>
              </a:ext>
            </a:extLst>
          </p:cNvPr>
          <p:cNvSpPr>
            <a:spLocks noGrp="1"/>
          </p:cNvSpPr>
          <p:nvPr>
            <p:ph idx="1"/>
          </p:nvPr>
        </p:nvSpPr>
        <p:spPr/>
        <p:txBody>
          <a:bodyPr/>
          <a:lstStyle/>
          <a:p>
            <a:r>
              <a:rPr lang="en-US" dirty="0">
                <a:solidFill>
                  <a:prstClr val="black"/>
                </a:solidFill>
                <a:latin typeface="Avenir Book" charset="0"/>
                <a:ea typeface="Avenir Book" charset="0"/>
                <a:cs typeface="Avenir Book" charset="0"/>
              </a:rPr>
              <a:t>Split commit message into Title and Description if it is too complicated</a:t>
            </a:r>
          </a:p>
          <a:p>
            <a:r>
              <a:rPr lang="en-US" dirty="0">
                <a:latin typeface="Avenir Book" charset="0"/>
                <a:ea typeface="Avenir Book" charset="0"/>
                <a:cs typeface="Avenir Book" charset="0"/>
              </a:rPr>
              <a:t>Use verbs like Fix, Add, Change, Update</a:t>
            </a:r>
          </a:p>
          <a:p>
            <a:r>
              <a:rPr lang="en-US" dirty="0">
                <a:latin typeface="Avenir Book" charset="0"/>
                <a:ea typeface="Avenir Book" charset="0"/>
                <a:cs typeface="Avenir Book" charset="0"/>
              </a:rPr>
              <a:t>Commit Messages should be imperative </a:t>
            </a:r>
            <a:endParaRPr lang="en-US" dirty="0">
              <a:solidFill>
                <a:prstClr val="black"/>
              </a:solidFill>
              <a:latin typeface="Avenir Book" charset="0"/>
              <a:ea typeface="Avenir Book" charset="0"/>
              <a:cs typeface="Avenir Book" charset="0"/>
            </a:endParaRPr>
          </a:p>
          <a:p>
            <a:r>
              <a:rPr lang="en-US" dirty="0">
                <a:solidFill>
                  <a:prstClr val="black"/>
                </a:solidFill>
                <a:latin typeface="Avenir Book" charset="0"/>
                <a:ea typeface="Avenir Book" charset="0"/>
                <a:cs typeface="Avenir Book" charset="0"/>
              </a:rPr>
              <a:t>E.g. AngularJS repo commit	</a:t>
            </a:r>
            <a:endParaRPr lang="en-US" dirty="0">
              <a:latin typeface="Avenir Book" charset="0"/>
              <a:ea typeface="Avenir Book" charset="0"/>
              <a:cs typeface="Avenir Book" charset="0"/>
            </a:endParaRPr>
          </a:p>
        </p:txBody>
      </p:sp>
      <p:pic>
        <p:nvPicPr>
          <p:cNvPr id="4" name="Picture 3">
            <a:extLst>
              <a:ext uri="{FF2B5EF4-FFF2-40B4-BE49-F238E27FC236}">
                <a16:creationId xmlns="" xmlns:a16="http://schemas.microsoft.com/office/drawing/2014/main" id="{9E8FE79C-0201-4357-A31A-ED54EBC5CDEB}"/>
              </a:ext>
            </a:extLst>
          </p:cNvPr>
          <p:cNvPicPr>
            <a:picLocks noChangeAspect="1"/>
          </p:cNvPicPr>
          <p:nvPr/>
        </p:nvPicPr>
        <p:blipFill>
          <a:blip r:embed="rId3"/>
          <a:stretch>
            <a:fillRect/>
          </a:stretch>
        </p:blipFill>
        <p:spPr>
          <a:xfrm>
            <a:off x="790473" y="4278121"/>
            <a:ext cx="10563327" cy="1771803"/>
          </a:xfrm>
          <a:prstGeom prst="rect">
            <a:avLst/>
          </a:prstGeom>
        </p:spPr>
      </p:pic>
    </p:spTree>
    <p:extLst>
      <p:ext uri="{BB962C8B-B14F-4D97-AF65-F5344CB8AC3E}">
        <p14:creationId xmlns:p14="http://schemas.microsoft.com/office/powerpoint/2010/main" val="627020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8E2762-0DB5-4E4B-BC25-5C3A61767392}"/>
              </a:ext>
            </a:extLst>
          </p:cNvPr>
          <p:cNvSpPr>
            <a:spLocks noGrp="1"/>
          </p:cNvSpPr>
          <p:nvPr>
            <p:ph type="title"/>
          </p:nvPr>
        </p:nvSpPr>
        <p:spPr/>
        <p:txBody>
          <a:bodyPr/>
          <a:lstStyle/>
          <a:p>
            <a:r>
              <a:rPr lang="en-US" b="1" dirty="0">
                <a:latin typeface="Avenir Book" charset="0"/>
                <a:ea typeface="Avenir Book" charset="0"/>
                <a:cs typeface="Avenir Book" charset="0"/>
              </a:rPr>
              <a:t>Best practices in Git</a:t>
            </a:r>
          </a:p>
        </p:txBody>
      </p:sp>
      <p:sp>
        <p:nvSpPr>
          <p:cNvPr id="6" name="Content Placeholder 5">
            <a:extLst>
              <a:ext uri="{FF2B5EF4-FFF2-40B4-BE49-F238E27FC236}">
                <a16:creationId xmlns="" xmlns:a16="http://schemas.microsoft.com/office/drawing/2014/main" id="{0E37A58C-E004-43FF-9987-B746B69FE51E}"/>
              </a:ext>
            </a:extLst>
          </p:cNvPr>
          <p:cNvSpPr>
            <a:spLocks noGrp="1"/>
          </p:cNvSpPr>
          <p:nvPr>
            <p:ph idx="1"/>
          </p:nvPr>
        </p:nvSpPr>
        <p:spPr/>
        <p:txBody>
          <a:bodyPr/>
          <a:lstStyle/>
          <a:p>
            <a:r>
              <a:rPr lang="en-US" dirty="0">
                <a:latin typeface="Avenir Book" charset="0"/>
                <a:ea typeface="Avenir Book" charset="0"/>
                <a:cs typeface="Avenir Book" charset="0"/>
              </a:rPr>
              <a:t>Ideal structure</a:t>
            </a:r>
          </a:p>
          <a:p>
            <a:pPr marL="0" indent="0">
              <a:buNone/>
            </a:pPr>
            <a:endParaRPr lang="en-US" dirty="0"/>
          </a:p>
          <a:p>
            <a:pPr marL="457200" lvl="1" indent="0">
              <a:buNone/>
            </a:pPr>
            <a:endParaRPr lang="en-US" dirty="0"/>
          </a:p>
        </p:txBody>
      </p:sp>
      <p:pic>
        <p:nvPicPr>
          <p:cNvPr id="7" name="Picture 6">
            <a:extLst>
              <a:ext uri="{FF2B5EF4-FFF2-40B4-BE49-F238E27FC236}">
                <a16:creationId xmlns="" xmlns:a16="http://schemas.microsoft.com/office/drawing/2014/main" id="{E6118A89-268D-4EDB-A774-06B943A6591A}"/>
              </a:ext>
            </a:extLst>
          </p:cNvPr>
          <p:cNvPicPr>
            <a:picLocks noChangeAspect="1"/>
          </p:cNvPicPr>
          <p:nvPr/>
        </p:nvPicPr>
        <p:blipFill>
          <a:blip r:embed="rId3"/>
          <a:stretch>
            <a:fillRect/>
          </a:stretch>
        </p:blipFill>
        <p:spPr>
          <a:xfrm>
            <a:off x="838200" y="2449366"/>
            <a:ext cx="10459246" cy="2887625"/>
          </a:xfrm>
          <a:prstGeom prst="rect">
            <a:avLst/>
          </a:prstGeom>
        </p:spPr>
      </p:pic>
      <p:sp>
        <p:nvSpPr>
          <p:cNvPr id="8" name="Arrow: Left 7">
            <a:extLst>
              <a:ext uri="{FF2B5EF4-FFF2-40B4-BE49-F238E27FC236}">
                <a16:creationId xmlns="" xmlns:a16="http://schemas.microsoft.com/office/drawing/2014/main" id="{7B150179-1E18-492E-AC48-54B5766F33C4}"/>
              </a:ext>
            </a:extLst>
          </p:cNvPr>
          <p:cNvSpPr/>
          <p:nvPr/>
        </p:nvSpPr>
        <p:spPr>
          <a:xfrm>
            <a:off x="5823098" y="2603773"/>
            <a:ext cx="808074" cy="2725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 xmlns:a16="http://schemas.microsoft.com/office/drawing/2014/main" id="{3D893C0A-EDC9-4F06-8EB9-8E143C26BA5E}"/>
              </a:ext>
            </a:extLst>
          </p:cNvPr>
          <p:cNvSpPr txBox="1"/>
          <p:nvPr/>
        </p:nvSpPr>
        <p:spPr>
          <a:xfrm>
            <a:off x="6798500" y="2540002"/>
            <a:ext cx="1180214" cy="400110"/>
          </a:xfrm>
          <a:prstGeom prst="rect">
            <a:avLst/>
          </a:prstGeom>
          <a:noFill/>
        </p:spPr>
        <p:txBody>
          <a:bodyPr wrap="square" rtlCol="0">
            <a:spAutoFit/>
          </a:bodyPr>
          <a:lstStyle/>
          <a:p>
            <a:r>
              <a:rPr lang="en-US" sz="2000" dirty="0"/>
              <a:t>Title</a:t>
            </a:r>
          </a:p>
        </p:txBody>
      </p:sp>
      <p:sp>
        <p:nvSpPr>
          <p:cNvPr id="11" name="Arrow: Left 10">
            <a:extLst>
              <a:ext uri="{FF2B5EF4-FFF2-40B4-BE49-F238E27FC236}">
                <a16:creationId xmlns="" xmlns:a16="http://schemas.microsoft.com/office/drawing/2014/main" id="{0DB266CA-C139-49AC-B7F4-14BB0E38D7F8}"/>
              </a:ext>
            </a:extLst>
          </p:cNvPr>
          <p:cNvSpPr/>
          <p:nvPr/>
        </p:nvSpPr>
        <p:spPr>
          <a:xfrm>
            <a:off x="5713980" y="3426848"/>
            <a:ext cx="808074" cy="2725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 xmlns:a16="http://schemas.microsoft.com/office/drawing/2014/main" id="{9507CC3D-A2AE-4AB4-911B-488A7CC3478B}"/>
              </a:ext>
            </a:extLst>
          </p:cNvPr>
          <p:cNvSpPr txBox="1"/>
          <p:nvPr/>
        </p:nvSpPr>
        <p:spPr>
          <a:xfrm>
            <a:off x="6631172" y="3363077"/>
            <a:ext cx="4138858" cy="400110"/>
          </a:xfrm>
          <a:prstGeom prst="rect">
            <a:avLst/>
          </a:prstGeom>
          <a:noFill/>
        </p:spPr>
        <p:txBody>
          <a:bodyPr wrap="square" rtlCol="0">
            <a:spAutoFit/>
          </a:bodyPr>
          <a:lstStyle/>
          <a:p>
            <a:r>
              <a:rPr lang="en-US" sz="2000" dirty="0"/>
              <a:t>Description</a:t>
            </a:r>
            <a:endParaRPr lang="en-US" sz="4000" dirty="0"/>
          </a:p>
        </p:txBody>
      </p:sp>
      <p:sp>
        <p:nvSpPr>
          <p:cNvPr id="13" name="Arrow: Left 12">
            <a:extLst>
              <a:ext uri="{FF2B5EF4-FFF2-40B4-BE49-F238E27FC236}">
                <a16:creationId xmlns="" xmlns:a16="http://schemas.microsoft.com/office/drawing/2014/main" id="{1CBCB772-5165-48BC-91CD-31DDCDF1A4AA}"/>
              </a:ext>
            </a:extLst>
          </p:cNvPr>
          <p:cNvSpPr/>
          <p:nvPr/>
        </p:nvSpPr>
        <p:spPr>
          <a:xfrm>
            <a:off x="5259749" y="4642504"/>
            <a:ext cx="808074" cy="2725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19B129BA-B6B0-41A1-BE36-D3D83EFC708A}"/>
              </a:ext>
            </a:extLst>
          </p:cNvPr>
          <p:cNvSpPr txBox="1"/>
          <p:nvPr/>
        </p:nvSpPr>
        <p:spPr>
          <a:xfrm>
            <a:off x="6067823" y="4578733"/>
            <a:ext cx="4138858" cy="400110"/>
          </a:xfrm>
          <a:prstGeom prst="rect">
            <a:avLst/>
          </a:prstGeom>
          <a:noFill/>
        </p:spPr>
        <p:txBody>
          <a:bodyPr wrap="square" rtlCol="0">
            <a:spAutoFit/>
          </a:bodyPr>
          <a:lstStyle/>
          <a:p>
            <a:r>
              <a:rPr lang="en-US" sz="2000" dirty="0"/>
              <a:t>Meta data</a:t>
            </a:r>
          </a:p>
        </p:txBody>
      </p:sp>
    </p:spTree>
    <p:extLst>
      <p:ext uri="{BB962C8B-B14F-4D97-AF65-F5344CB8AC3E}">
        <p14:creationId xmlns:p14="http://schemas.microsoft.com/office/powerpoint/2010/main" val="2377540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CA157-3C22-4171-BFA8-247FA26EBA65}"/>
              </a:ext>
            </a:extLst>
          </p:cNvPr>
          <p:cNvSpPr>
            <a:spLocks noGrp="1"/>
          </p:cNvSpPr>
          <p:nvPr>
            <p:ph type="title"/>
          </p:nvPr>
        </p:nvSpPr>
        <p:spPr/>
        <p:txBody>
          <a:bodyPr/>
          <a:lstStyle/>
          <a:p>
            <a:r>
              <a:rPr lang="en-US" b="1" dirty="0">
                <a:latin typeface="Avenir Book" charset="0"/>
                <a:ea typeface="Avenir Book" charset="0"/>
                <a:cs typeface="Avenir Book" charset="0"/>
              </a:rPr>
              <a:t>Branching Model</a:t>
            </a:r>
          </a:p>
        </p:txBody>
      </p:sp>
      <p:sp>
        <p:nvSpPr>
          <p:cNvPr id="3" name="Content Placeholder 2">
            <a:extLst>
              <a:ext uri="{FF2B5EF4-FFF2-40B4-BE49-F238E27FC236}">
                <a16:creationId xmlns="" xmlns:a16="http://schemas.microsoft.com/office/drawing/2014/main" id="{68521AC1-9041-4A8C-953B-BA62893E6FEE}"/>
              </a:ext>
            </a:extLst>
          </p:cNvPr>
          <p:cNvSpPr>
            <a:spLocks noGrp="1"/>
          </p:cNvSpPr>
          <p:nvPr>
            <p:ph idx="1"/>
          </p:nvPr>
        </p:nvSpPr>
        <p:spPr/>
        <p:txBody>
          <a:bodyPr/>
          <a:lstStyle/>
          <a:p>
            <a:pPr>
              <a:lnSpc>
                <a:spcPct val="150000"/>
              </a:lnSpc>
            </a:pPr>
            <a:r>
              <a:rPr lang="en-US" dirty="0">
                <a:latin typeface="Avenir Book" charset="0"/>
                <a:ea typeface="Avenir Book" charset="0"/>
                <a:cs typeface="Avenir Book" charset="0"/>
              </a:rPr>
              <a:t>Branches</a:t>
            </a:r>
          </a:p>
          <a:p>
            <a:pPr lvl="1">
              <a:lnSpc>
                <a:spcPct val="150000"/>
              </a:lnSpc>
            </a:pPr>
            <a:r>
              <a:rPr lang="en-US" dirty="0">
                <a:latin typeface="Avenir Book" charset="0"/>
                <a:ea typeface="Avenir Book" charset="0"/>
                <a:cs typeface="Avenir Book" charset="0"/>
              </a:rPr>
              <a:t>Master</a:t>
            </a:r>
          </a:p>
          <a:p>
            <a:pPr lvl="1">
              <a:lnSpc>
                <a:spcPct val="150000"/>
              </a:lnSpc>
            </a:pPr>
            <a:r>
              <a:rPr lang="en-US" dirty="0">
                <a:latin typeface="Avenir Book" charset="0"/>
                <a:ea typeface="Avenir Book" charset="0"/>
                <a:cs typeface="Avenir Book" charset="0"/>
              </a:rPr>
              <a:t>Develop</a:t>
            </a:r>
          </a:p>
          <a:p>
            <a:pPr lvl="2">
              <a:lnSpc>
                <a:spcPct val="150000"/>
              </a:lnSpc>
            </a:pPr>
            <a:r>
              <a:rPr lang="en-US" dirty="0">
                <a:latin typeface="Avenir Book" charset="0"/>
                <a:ea typeface="Avenir Book" charset="0"/>
                <a:cs typeface="Avenir Book" charset="0"/>
              </a:rPr>
              <a:t>Feature</a:t>
            </a:r>
          </a:p>
          <a:p>
            <a:pPr lvl="1">
              <a:lnSpc>
                <a:spcPct val="150000"/>
              </a:lnSpc>
            </a:pPr>
            <a:r>
              <a:rPr lang="en-US" dirty="0">
                <a:latin typeface="Avenir Book" charset="0"/>
                <a:ea typeface="Avenir Book" charset="0"/>
                <a:cs typeface="Avenir Book" charset="0"/>
              </a:rPr>
              <a:t>Releases</a:t>
            </a:r>
          </a:p>
          <a:p>
            <a:pPr lvl="1">
              <a:lnSpc>
                <a:spcPct val="150000"/>
              </a:lnSpc>
            </a:pPr>
            <a:r>
              <a:rPr lang="en-US" dirty="0">
                <a:latin typeface="Avenir Book" charset="0"/>
                <a:ea typeface="Avenir Book" charset="0"/>
                <a:cs typeface="Avenir Book" charset="0"/>
              </a:rPr>
              <a:t>Hot Fixes</a:t>
            </a:r>
          </a:p>
        </p:txBody>
      </p:sp>
    </p:spTree>
    <p:extLst>
      <p:ext uri="{BB962C8B-B14F-4D97-AF65-F5344CB8AC3E}">
        <p14:creationId xmlns:p14="http://schemas.microsoft.com/office/powerpoint/2010/main" val="301850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281AD9-2D29-4704-A883-68FB66636338}"/>
              </a:ext>
            </a:extLst>
          </p:cNvPr>
          <p:cNvSpPr>
            <a:spLocks noGrp="1"/>
          </p:cNvSpPr>
          <p:nvPr>
            <p:ph type="title"/>
          </p:nvPr>
        </p:nvSpPr>
        <p:spPr>
          <a:xfrm>
            <a:off x="838200" y="365125"/>
            <a:ext cx="10515600" cy="1325563"/>
          </a:xfrm>
        </p:spPr>
        <p:txBody>
          <a:bodyPr/>
          <a:lstStyle/>
          <a:p>
            <a:r>
              <a:rPr lang="en-US" b="1" dirty="0">
                <a:latin typeface="Avenir Book" charset="0"/>
                <a:ea typeface="Avenir Book" charset="0"/>
                <a:cs typeface="Avenir Book" charset="0"/>
              </a:rPr>
              <a:t>Branching Model</a:t>
            </a:r>
          </a:p>
        </p:txBody>
      </p:sp>
      <p:pic>
        <p:nvPicPr>
          <p:cNvPr id="5" name="Content Placeholder 4">
            <a:extLst>
              <a:ext uri="{FF2B5EF4-FFF2-40B4-BE49-F238E27FC236}">
                <a16:creationId xmlns="" xmlns:a16="http://schemas.microsoft.com/office/drawing/2014/main" id="{CD54C039-2CFA-4FD8-B04E-9AFCDD7CDF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2428" y="365125"/>
            <a:ext cx="4781893" cy="6337050"/>
          </a:xfrm>
        </p:spPr>
      </p:pic>
    </p:spTree>
    <p:extLst>
      <p:ext uri="{BB962C8B-B14F-4D97-AF65-F5344CB8AC3E}">
        <p14:creationId xmlns:p14="http://schemas.microsoft.com/office/powerpoint/2010/main" val="161875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965A75-0C14-4051-8313-FA22B792E069}"/>
              </a:ext>
            </a:extLst>
          </p:cNvPr>
          <p:cNvSpPr>
            <a:spLocks noGrp="1"/>
          </p:cNvSpPr>
          <p:nvPr>
            <p:ph type="title"/>
          </p:nvPr>
        </p:nvSpPr>
        <p:spPr/>
        <p:txBody>
          <a:bodyPr/>
          <a:lstStyle/>
          <a:p>
            <a:r>
              <a:rPr lang="en-US" b="1" dirty="0">
                <a:latin typeface="Avenir Book" charset="0"/>
                <a:ea typeface="Avenir Book" charset="0"/>
                <a:cs typeface="Avenir Book" charset="0"/>
              </a:rPr>
              <a:t>Reads</a:t>
            </a:r>
          </a:p>
        </p:txBody>
      </p:sp>
      <p:sp>
        <p:nvSpPr>
          <p:cNvPr id="3" name="Content Placeholder 2">
            <a:extLst>
              <a:ext uri="{FF2B5EF4-FFF2-40B4-BE49-F238E27FC236}">
                <a16:creationId xmlns="" xmlns:a16="http://schemas.microsoft.com/office/drawing/2014/main" id="{F5C5A43F-06B7-421C-8DA9-E08FD8921E0D}"/>
              </a:ext>
            </a:extLst>
          </p:cNvPr>
          <p:cNvSpPr>
            <a:spLocks noGrp="1"/>
          </p:cNvSpPr>
          <p:nvPr>
            <p:ph idx="1"/>
          </p:nvPr>
        </p:nvSpPr>
        <p:spPr/>
        <p:txBody>
          <a:bodyPr/>
          <a:lstStyle/>
          <a:p>
            <a:r>
              <a:rPr lang="en-US" dirty="0">
                <a:latin typeface="Avenir Book" charset="0"/>
                <a:ea typeface="Avenir Book" charset="0"/>
                <a:cs typeface="Avenir Book" charset="0"/>
              </a:rPr>
              <a:t>Successful Git branching model </a:t>
            </a:r>
          </a:p>
          <a:p>
            <a:pPr marL="0" indent="0">
              <a:buNone/>
            </a:pPr>
            <a:r>
              <a:rPr lang="en-US" dirty="0">
                <a:latin typeface="Avenir Book" charset="0"/>
                <a:ea typeface="Avenir Book" charset="0"/>
                <a:cs typeface="Avenir Book" charset="0"/>
                <a:hlinkClick r:id="rId2"/>
              </a:rPr>
              <a:t>http://nvie.com/posts/a-successful-git-branching-model/</a:t>
            </a:r>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dirty="0">
                <a:latin typeface="Avenir Book" charset="0"/>
                <a:ea typeface="Avenir Book" charset="0"/>
                <a:cs typeface="Avenir Book" charset="0"/>
              </a:rPr>
              <a:t>Gist </a:t>
            </a:r>
          </a:p>
          <a:p>
            <a:pPr marL="0" indent="0">
              <a:buNone/>
            </a:pPr>
            <a:r>
              <a:rPr lang="en-US" dirty="0">
                <a:latin typeface="Avenir Book" charset="0"/>
                <a:ea typeface="Avenir Book" charset="0"/>
                <a:cs typeface="Avenir Book" charset="0"/>
                <a:hlinkClick r:id="rId3"/>
              </a:rPr>
              <a:t>https://gist.github.com/jjpatel361/1d97bed699d6e1c419a1f6ed42195eb3</a:t>
            </a:r>
            <a:endParaRPr lang="en-US" dirty="0">
              <a:latin typeface="Avenir Book" charset="0"/>
              <a:ea typeface="Avenir Book" charset="0"/>
              <a:cs typeface="Avenir Book" charset="0"/>
            </a:endParaRPr>
          </a:p>
          <a:p>
            <a:pPr marL="0" indent="0">
              <a:buNone/>
            </a:pPr>
            <a:endParaRPr lang="en-US" dirty="0"/>
          </a:p>
          <a:p>
            <a:pPr marL="0" indent="0">
              <a:buNone/>
            </a:pPr>
            <a:r>
              <a:rPr lang="en-US" dirty="0">
                <a:latin typeface="Avenir Book" charset="0"/>
                <a:ea typeface="Avenir Book" charset="0"/>
                <a:cs typeface="Avenir Book" charset="0"/>
              </a:rPr>
              <a:t>Will be available on </a:t>
            </a:r>
            <a:r>
              <a:rPr lang="en-US" dirty="0" err="1">
                <a:latin typeface="Avenir Book" charset="0"/>
                <a:ea typeface="Avenir Book" charset="0"/>
                <a:cs typeface="Avenir Book" charset="0"/>
              </a:rPr>
              <a:t>DeepCS</a:t>
            </a:r>
            <a:r>
              <a:rPr lang="en-US" dirty="0">
                <a:latin typeface="Avenir Book" charset="0"/>
                <a:ea typeface="Avenir Book" charset="0"/>
                <a:cs typeface="Avenir Book" charset="0"/>
              </a:rPr>
              <a:t> blog as well</a:t>
            </a:r>
            <a:r>
              <a:rPr lang="en-US" dirty="0" smtClean="0">
                <a:latin typeface="Avenir Book" charset="0"/>
                <a:ea typeface="Avenir Book" charset="0"/>
                <a:cs typeface="Avenir Book" charset="0"/>
              </a:rPr>
              <a:t>. (</a:t>
            </a:r>
            <a:r>
              <a:rPr lang="en-US" dirty="0" err="1" smtClean="0">
                <a:latin typeface="Avenir Book" charset="0"/>
                <a:ea typeface="Avenir Book" charset="0"/>
                <a:cs typeface="Avenir Book" charset="0"/>
              </a:rPr>
              <a:t>deepcs.wordpress.com</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649104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37004-8D41-4F73-8886-B0007C11EDF9}"/>
              </a:ext>
            </a:extLst>
          </p:cNvPr>
          <p:cNvSpPr>
            <a:spLocks noGrp="1"/>
          </p:cNvSpPr>
          <p:nvPr>
            <p:ph type="title"/>
          </p:nvPr>
        </p:nvSpPr>
        <p:spPr/>
        <p:txBody>
          <a:bodyPr/>
          <a:lstStyle/>
          <a:p>
            <a:r>
              <a:rPr lang="en-US" b="1" dirty="0" smtClean="0">
                <a:latin typeface="Avenir Book" charset="0"/>
                <a:ea typeface="Avenir Book" charset="0"/>
                <a:cs typeface="Avenir Book" charset="0"/>
              </a:rPr>
              <a:t>So am I Git Ready? </a:t>
            </a:r>
            <a:endParaRPr lang="en-US" b="1" dirty="0">
              <a:latin typeface="Avenir Book" charset="0"/>
              <a:ea typeface="Avenir Book" charset="0"/>
              <a:cs typeface="Avenir Book" charset="0"/>
            </a:endParaRPr>
          </a:p>
        </p:txBody>
      </p:sp>
      <p:sp>
        <p:nvSpPr>
          <p:cNvPr id="3" name="Content Placeholder 2">
            <a:extLst>
              <a:ext uri="{FF2B5EF4-FFF2-40B4-BE49-F238E27FC236}">
                <a16:creationId xmlns="" xmlns:a16="http://schemas.microsoft.com/office/drawing/2014/main" id="{56D2917B-F7D7-46A1-8F0F-3C60EEF2B907}"/>
              </a:ext>
            </a:extLst>
          </p:cNvPr>
          <p:cNvSpPr>
            <a:spLocks noGrp="1"/>
          </p:cNvSpPr>
          <p:nvPr>
            <p:ph idx="1"/>
          </p:nvPr>
        </p:nvSpPr>
        <p:spPr/>
        <p:txBody>
          <a:bodyPr/>
          <a:lstStyle/>
          <a:p>
            <a:pPr lvl="1"/>
            <a:r>
              <a:rPr lang="en-US" dirty="0" smtClean="0">
                <a:latin typeface="Avenir Book" charset="0"/>
                <a:ea typeface="Avenir Book" charset="0"/>
                <a:cs typeface="Avenir Book" charset="0"/>
              </a:rPr>
              <a:t>Learning Git is a lot like programming. </a:t>
            </a:r>
          </a:p>
          <a:p>
            <a:pPr lvl="1"/>
            <a:r>
              <a:rPr lang="en-US" dirty="0" smtClean="0">
                <a:latin typeface="Avenir Book" charset="0"/>
                <a:ea typeface="Avenir Book" charset="0"/>
                <a:cs typeface="Avenir Book" charset="0"/>
              </a:rPr>
              <a:t>Integrating Git and collaborating effectively is a process. </a:t>
            </a:r>
          </a:p>
          <a:p>
            <a:pPr lvl="1"/>
            <a:endParaRPr lang="en-US" dirty="0">
              <a:latin typeface="Avenir Book" charset="0"/>
              <a:ea typeface="Avenir Book" charset="0"/>
              <a:cs typeface="Avenir Book" charset="0"/>
            </a:endParaRPr>
          </a:p>
          <a:p>
            <a:pPr lvl="1"/>
            <a:r>
              <a:rPr lang="en-US" dirty="0" smtClean="0">
                <a:latin typeface="Avenir Book" charset="0"/>
                <a:ea typeface="Avenir Book" charset="0"/>
                <a:cs typeface="Avenir Book" charset="0"/>
              </a:rPr>
              <a:t>Rebasing, Issuing Pull Requests effectively. </a:t>
            </a:r>
          </a:p>
          <a:p>
            <a:pPr lvl="1"/>
            <a:r>
              <a:rPr lang="en-US" dirty="0" smtClean="0">
                <a:latin typeface="Avenir Book" charset="0"/>
                <a:ea typeface="Avenir Book" charset="0"/>
                <a:cs typeface="Avenir Book" charset="0"/>
              </a:rPr>
              <a:t>Fast-forward commits</a:t>
            </a:r>
          </a:p>
          <a:p>
            <a:pPr lvl="1"/>
            <a:r>
              <a:rPr lang="en-US" dirty="0" smtClean="0">
                <a:latin typeface="Avenir Book" charset="0"/>
                <a:ea typeface="Avenir Book" charset="0"/>
                <a:cs typeface="Avenir Book" charset="0"/>
              </a:rPr>
              <a:t>Work on your GitHub profile.</a:t>
            </a:r>
          </a:p>
          <a:p>
            <a:pPr lvl="1"/>
            <a:endParaRPr lang="en-US" dirty="0">
              <a:latin typeface="Avenir Book" charset="0"/>
              <a:ea typeface="Avenir Book" charset="0"/>
              <a:cs typeface="Avenir Book" charset="0"/>
            </a:endParaRPr>
          </a:p>
        </p:txBody>
      </p:sp>
      <p:pic>
        <p:nvPicPr>
          <p:cNvPr id="4" name="Picture 3"/>
          <p:cNvPicPr>
            <a:picLocks noChangeAspect="1"/>
          </p:cNvPicPr>
          <p:nvPr/>
        </p:nvPicPr>
        <p:blipFill>
          <a:blip r:embed="rId3"/>
          <a:stretch>
            <a:fillRect/>
          </a:stretch>
        </p:blipFill>
        <p:spPr>
          <a:xfrm>
            <a:off x="7696200" y="3045884"/>
            <a:ext cx="4187528" cy="3676650"/>
          </a:xfrm>
          <a:prstGeom prst="rect">
            <a:avLst/>
          </a:prstGeom>
        </p:spPr>
      </p:pic>
    </p:spTree>
    <p:extLst>
      <p:ext uri="{BB962C8B-B14F-4D97-AF65-F5344CB8AC3E}">
        <p14:creationId xmlns:p14="http://schemas.microsoft.com/office/powerpoint/2010/main" val="701120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Next Workshop Ideas ?</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a:xfrm>
            <a:off x="838200" y="1524000"/>
            <a:ext cx="10515600" cy="4351338"/>
          </a:xfrm>
        </p:spPr>
        <p:txBody>
          <a:bodyPr/>
          <a:lstStyle/>
          <a:p>
            <a:r>
              <a:rPr lang="en-US" dirty="0" smtClean="0">
                <a:latin typeface="Avenir Book" charset="0"/>
                <a:ea typeface="Avenir Book" charset="0"/>
                <a:cs typeface="Avenir Book" charset="0"/>
              </a:rPr>
              <a:t>Feedback forms will be handed out to you. Please do let us know how this workshop went </a:t>
            </a:r>
            <a:r>
              <a:rPr lang="en-US" dirty="0" smtClean="0">
                <a:latin typeface="Avenir Book" charset="0"/>
                <a:ea typeface="Avenir Book" charset="0"/>
                <a:cs typeface="Avenir Book" charset="0"/>
                <a:sym typeface="Wingdings"/>
              </a:rPr>
              <a:t></a:t>
            </a:r>
          </a:p>
          <a:p>
            <a:endParaRPr lang="en-US" dirty="0">
              <a:latin typeface="Avenir Book" charset="0"/>
              <a:ea typeface="Avenir Book" charset="0"/>
              <a:cs typeface="Avenir Book" charset="0"/>
              <a:sym typeface="Wingdings"/>
            </a:endParaRPr>
          </a:p>
          <a:p>
            <a:r>
              <a:rPr lang="en-US" dirty="0" smtClean="0">
                <a:latin typeface="Avenir Book" charset="0"/>
                <a:ea typeface="Avenir Book" charset="0"/>
                <a:cs typeface="Avenir Book" charset="0"/>
                <a:sym typeface="Wingdings"/>
              </a:rPr>
              <a:t>Tentative Ideas for the next Workshop. </a:t>
            </a:r>
          </a:p>
          <a:p>
            <a:pPr marL="514350" indent="-514350">
              <a:buFont typeface="+mj-lt"/>
              <a:buAutoNum type="arabicPeriod"/>
            </a:pPr>
            <a:r>
              <a:rPr lang="en-US" dirty="0" smtClean="0">
                <a:latin typeface="Avenir Book" charset="0"/>
                <a:ea typeface="Avenir Book" charset="0"/>
                <a:cs typeface="Avenir Book" charset="0"/>
                <a:sym typeface="Wingdings"/>
              </a:rPr>
              <a:t>Python Workshop </a:t>
            </a:r>
            <a:r>
              <a:rPr lang="mr-IN" dirty="0" smtClean="0">
                <a:latin typeface="Avenir Book" charset="0"/>
                <a:ea typeface="Avenir Book" charset="0"/>
                <a:cs typeface="Avenir Book" charset="0"/>
                <a:sym typeface="Wingdings"/>
              </a:rPr>
              <a:t>–</a:t>
            </a:r>
            <a:r>
              <a:rPr lang="en-US" dirty="0" smtClean="0">
                <a:latin typeface="Avenir Book" charset="0"/>
                <a:ea typeface="Avenir Book" charset="0"/>
                <a:cs typeface="Avenir Book" charset="0"/>
                <a:sym typeface="Wingdings"/>
              </a:rPr>
              <a:t> Build a Movie Trailer Website</a:t>
            </a:r>
          </a:p>
          <a:p>
            <a:pPr marL="514350" indent="-514350">
              <a:buFont typeface="+mj-lt"/>
              <a:buAutoNum type="arabicPeriod"/>
            </a:pPr>
            <a:r>
              <a:rPr lang="en-US" dirty="0" smtClean="0">
                <a:latin typeface="Avenir Book" charset="0"/>
                <a:ea typeface="Avenir Book" charset="0"/>
                <a:cs typeface="Avenir Book" charset="0"/>
              </a:rPr>
              <a:t>RESTful Web Application - Basics</a:t>
            </a:r>
            <a:endParaRPr lang="en-US" dirty="0">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7741356" y="4030134"/>
            <a:ext cx="3612444" cy="2709333"/>
          </a:xfrm>
          <a:prstGeom prst="rect">
            <a:avLst/>
          </a:prstGeom>
        </p:spPr>
      </p:pic>
    </p:spTree>
    <p:extLst>
      <p:ext uri="{BB962C8B-B14F-4D97-AF65-F5344CB8AC3E}">
        <p14:creationId xmlns:p14="http://schemas.microsoft.com/office/powerpoint/2010/main" val="625317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6D164B-DE32-4E97-9184-C341BFC764E5}"/>
              </a:ext>
            </a:extLst>
          </p:cNvPr>
          <p:cNvSpPr>
            <a:spLocks noGrp="1"/>
          </p:cNvSpPr>
          <p:nvPr>
            <p:ph type="title"/>
          </p:nvPr>
        </p:nvSpPr>
        <p:spPr>
          <a:xfrm>
            <a:off x="838200" y="2766219"/>
            <a:ext cx="10515600" cy="1325563"/>
          </a:xfrm>
        </p:spPr>
        <p:txBody>
          <a:bodyPr/>
          <a:lstStyle/>
          <a:p>
            <a:pPr algn="ctr"/>
            <a:r>
              <a:rPr lang="en-US" b="1" dirty="0">
                <a:latin typeface="Avenir Book" charset="0"/>
                <a:ea typeface="Avenir Book" charset="0"/>
                <a:cs typeface="Avenir Book" charset="0"/>
              </a:rPr>
              <a:t>Questions?</a:t>
            </a:r>
          </a:p>
        </p:txBody>
      </p:sp>
    </p:spTree>
    <p:extLst>
      <p:ext uri="{BB962C8B-B14F-4D97-AF65-F5344CB8AC3E}">
        <p14:creationId xmlns:p14="http://schemas.microsoft.com/office/powerpoint/2010/main" val="203985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082" r="3" b="3"/>
          <a:stretch/>
        </p:blipFill>
        <p:spPr>
          <a:xfrm>
            <a:off x="7572088" y="1540932"/>
            <a:ext cx="4098781" cy="4185919"/>
          </a:xfrm>
          <a:prstGeom prst="rect">
            <a:avLst/>
          </a:prstGeom>
          <a:effectLst/>
        </p:spPr>
      </p:pic>
      <p:sp>
        <p:nvSpPr>
          <p:cNvPr id="2" name="Title 1"/>
          <p:cNvSpPr>
            <a:spLocks noGrp="1"/>
          </p:cNvSpPr>
          <p:nvPr>
            <p:ph type="title"/>
          </p:nvPr>
        </p:nvSpPr>
        <p:spPr>
          <a:xfrm>
            <a:off x="648929" y="629266"/>
            <a:ext cx="6378404" cy="1165667"/>
          </a:xfrm>
        </p:spPr>
        <p:txBody>
          <a:bodyPr>
            <a:normAutofit/>
          </a:bodyPr>
          <a:lstStyle/>
          <a:p>
            <a:r>
              <a:rPr lang="en-US" b="1" dirty="0">
                <a:latin typeface="Avenir Book" charset="0"/>
                <a:ea typeface="Avenir Book" charset="0"/>
                <a:cs typeface="Avenir Book" charset="0"/>
              </a:rPr>
              <a:t>Why version control?</a:t>
            </a:r>
          </a:p>
        </p:txBody>
      </p:sp>
      <p:sp>
        <p:nvSpPr>
          <p:cNvPr id="3" name="Content Placeholder 2"/>
          <p:cNvSpPr>
            <a:spLocks noGrp="1"/>
          </p:cNvSpPr>
          <p:nvPr>
            <p:ph idx="1"/>
          </p:nvPr>
        </p:nvSpPr>
        <p:spPr>
          <a:xfrm>
            <a:off x="468952" y="1913467"/>
            <a:ext cx="6439848" cy="4301066"/>
          </a:xfrm>
        </p:spPr>
        <p:txBody>
          <a:bodyPr>
            <a:normAutofit/>
          </a:bodyPr>
          <a:lstStyle/>
          <a:p>
            <a:pPr>
              <a:spcBef>
                <a:spcPts val="0"/>
              </a:spcBef>
              <a:spcAft>
                <a:spcPts val="600"/>
              </a:spcAft>
            </a:pPr>
            <a:r>
              <a:rPr lang="en-US" dirty="0">
                <a:latin typeface="Avenir Book" charset="0"/>
                <a:ea typeface="Avenir Book" charset="0"/>
                <a:cs typeface="Avenir Book" charset="0"/>
              </a:rPr>
              <a:t>Makes working in a team easy!</a:t>
            </a:r>
          </a:p>
          <a:p>
            <a:pPr marL="971550" lvl="1" indent="-514350">
              <a:spcBef>
                <a:spcPts val="0"/>
              </a:spcBef>
              <a:spcAft>
                <a:spcPts val="600"/>
              </a:spcAft>
              <a:buFont typeface="+mj-lt"/>
              <a:buAutoNum type="arabicPeriod"/>
            </a:pPr>
            <a:r>
              <a:rPr lang="en-US" i="1" dirty="0">
                <a:latin typeface="Avenir Light" charset="0"/>
                <a:ea typeface="Avenir Light" charset="0"/>
                <a:cs typeface="Avenir Light" charset="0"/>
              </a:rPr>
              <a:t>Code without interference.</a:t>
            </a:r>
          </a:p>
          <a:p>
            <a:pPr marL="971550" lvl="1" indent="-514350">
              <a:spcBef>
                <a:spcPts val="0"/>
              </a:spcBef>
              <a:spcAft>
                <a:spcPts val="600"/>
              </a:spcAft>
              <a:buFont typeface="+mj-lt"/>
              <a:buAutoNum type="arabicPeriod"/>
            </a:pPr>
            <a:r>
              <a:rPr lang="en-US" i="1" dirty="0">
                <a:latin typeface="Avenir Light" charset="0"/>
                <a:ea typeface="Avenir Light" charset="0"/>
                <a:cs typeface="Avenir Light" charset="0"/>
              </a:rPr>
              <a:t>Go back to a previous version (iOS 10 anyone?)</a:t>
            </a:r>
          </a:p>
          <a:p>
            <a:pPr marL="971550" lvl="1" indent="-514350">
              <a:spcBef>
                <a:spcPts val="0"/>
              </a:spcBef>
              <a:spcAft>
                <a:spcPts val="600"/>
              </a:spcAft>
              <a:buFont typeface="+mj-lt"/>
              <a:buAutoNum type="arabicPeriod"/>
            </a:pPr>
            <a:r>
              <a:rPr lang="en-US" i="1" dirty="0">
                <a:latin typeface="Avenir Light" charset="0"/>
                <a:ea typeface="Avenir Light" charset="0"/>
                <a:cs typeface="Avenir Light" charset="0"/>
              </a:rPr>
              <a:t>Integrate code of multiple developer’s easily.</a:t>
            </a:r>
          </a:p>
          <a:p>
            <a:pPr marL="971550" lvl="1" indent="-514350">
              <a:spcBef>
                <a:spcPts val="0"/>
              </a:spcBef>
              <a:spcAft>
                <a:spcPts val="600"/>
              </a:spcAft>
              <a:buFont typeface="+mj-lt"/>
              <a:buAutoNum type="arabicPeriod"/>
            </a:pPr>
            <a:r>
              <a:rPr lang="en-US" i="1" dirty="0">
                <a:latin typeface="Avenir Light" charset="0"/>
                <a:ea typeface="Avenir Light" charset="0"/>
                <a:cs typeface="Avenir Light" charset="0"/>
              </a:rPr>
              <a:t>Know who did what, when.</a:t>
            </a:r>
          </a:p>
          <a:p>
            <a:pPr marL="971550" lvl="1" indent="-514350">
              <a:spcBef>
                <a:spcPts val="0"/>
              </a:spcBef>
              <a:spcAft>
                <a:spcPts val="600"/>
              </a:spcAft>
              <a:buFont typeface="+mj-lt"/>
              <a:buAutoNum type="arabicPeriod"/>
            </a:pPr>
            <a:endParaRPr lang="en-US" i="1" dirty="0">
              <a:latin typeface="Avenir Light" charset="0"/>
              <a:ea typeface="Avenir Light" charset="0"/>
              <a:cs typeface="Avenir Light" charset="0"/>
            </a:endParaRPr>
          </a:p>
          <a:p>
            <a:pPr>
              <a:spcBef>
                <a:spcPts val="0"/>
              </a:spcBef>
              <a:spcAft>
                <a:spcPts val="600"/>
              </a:spcAft>
            </a:pPr>
            <a:r>
              <a:rPr lang="en-US" dirty="0">
                <a:latin typeface="Avenir Book" charset="0"/>
                <a:ea typeface="Avenir Book" charset="0"/>
                <a:cs typeface="Avenir Book" charset="0"/>
              </a:rPr>
              <a:t>Keep your code</a:t>
            </a:r>
            <a:r>
              <a:rPr lang="en-US" b="1" dirty="0">
                <a:latin typeface="Avenir Book" charset="0"/>
                <a:ea typeface="Avenir Book" charset="0"/>
                <a:cs typeface="Avenir Book" charset="0"/>
              </a:rPr>
              <a:t> secure</a:t>
            </a:r>
            <a:r>
              <a:rPr lang="en-US" dirty="0">
                <a:latin typeface="Avenir Book" charset="0"/>
                <a:ea typeface="Avenir Book" charset="0"/>
                <a:cs typeface="Avenir Book" charset="0"/>
              </a:rPr>
              <a:t>.</a:t>
            </a:r>
          </a:p>
        </p:txBody>
      </p:sp>
    </p:spTree>
    <p:extLst>
      <p:ext uri="{BB962C8B-B14F-4D97-AF65-F5344CB8AC3E}">
        <p14:creationId xmlns:p14="http://schemas.microsoft.com/office/powerpoint/2010/main" val="267136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venir Book" charset="0"/>
                <a:ea typeface="Avenir Book" charset="0"/>
                <a:cs typeface="Avenir Book" charset="0"/>
              </a:rPr>
              <a:t>Do you really need version control? </a:t>
            </a:r>
            <a:endParaRPr lang="en-US" b="1" dirty="0">
              <a:latin typeface="Avenir Book" charset="0"/>
              <a:ea typeface="Avenir Book" charset="0"/>
              <a:cs typeface="Avenir Book" charset="0"/>
            </a:endParaRPr>
          </a:p>
        </p:txBody>
      </p:sp>
      <p:pic>
        <p:nvPicPr>
          <p:cNvPr id="4" name="Picture 3"/>
          <p:cNvPicPr>
            <a:picLocks noChangeAspect="1"/>
          </p:cNvPicPr>
          <p:nvPr/>
        </p:nvPicPr>
        <p:blipFill>
          <a:blip r:embed="rId2"/>
          <a:stretch>
            <a:fillRect/>
          </a:stretch>
        </p:blipFill>
        <p:spPr>
          <a:xfrm>
            <a:off x="2885925" y="1486278"/>
            <a:ext cx="6088742" cy="4797576"/>
          </a:xfrm>
          <a:prstGeom prst="rect">
            <a:avLst/>
          </a:prstGeom>
        </p:spPr>
      </p:pic>
    </p:spTree>
    <p:extLst>
      <p:ext uri="{BB962C8B-B14F-4D97-AF65-F5344CB8AC3E}">
        <p14:creationId xmlns:p14="http://schemas.microsoft.com/office/powerpoint/2010/main" val="70446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smtClean="0">
                <a:latin typeface="Avenir Book" charset="0"/>
                <a:ea typeface="Avenir Book" charset="0"/>
                <a:cs typeface="Avenir Book" charset="0"/>
              </a:rPr>
              <a:t>Do you really need version control? </a:t>
            </a:r>
            <a:endParaRPr lang="en-US" b="1" dirty="0">
              <a:latin typeface="Avenir Book" charset="0"/>
              <a:ea typeface="Avenir Book" charset="0"/>
              <a:cs typeface="Avenir Book" charset="0"/>
            </a:endParaRPr>
          </a:p>
        </p:txBody>
      </p:sp>
      <p:pic>
        <p:nvPicPr>
          <p:cNvPr id="6" name="Picture 5"/>
          <p:cNvPicPr>
            <a:picLocks noChangeAspect="1"/>
          </p:cNvPicPr>
          <p:nvPr/>
        </p:nvPicPr>
        <p:blipFill>
          <a:blip r:embed="rId2"/>
          <a:stretch>
            <a:fillRect/>
          </a:stretch>
        </p:blipFill>
        <p:spPr>
          <a:xfrm>
            <a:off x="1770741" y="1511073"/>
            <a:ext cx="8320316" cy="4620913"/>
          </a:xfrm>
          <a:prstGeom prst="rect">
            <a:avLst/>
          </a:prstGeom>
        </p:spPr>
      </p:pic>
    </p:spTree>
    <p:extLst>
      <p:ext uri="{BB962C8B-B14F-4D97-AF65-F5344CB8AC3E}">
        <p14:creationId xmlns:p14="http://schemas.microsoft.com/office/powerpoint/2010/main" val="109082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D7B15C-F8D3-4C1F-9FC0-8505F81CCB45}"/>
              </a:ext>
            </a:extLst>
          </p:cNvPr>
          <p:cNvSpPr>
            <a:spLocks noGrp="1"/>
          </p:cNvSpPr>
          <p:nvPr>
            <p:ph type="title"/>
          </p:nvPr>
        </p:nvSpPr>
        <p:spPr>
          <a:xfrm>
            <a:off x="838200" y="365125"/>
            <a:ext cx="10515600" cy="1325563"/>
          </a:xfrm>
        </p:spPr>
        <p:txBody>
          <a:bodyPr/>
          <a:lstStyle/>
          <a:p>
            <a:pPr algn="ctr"/>
            <a:r>
              <a:rPr lang="en-US" b="1" dirty="0" smtClean="0">
                <a:latin typeface="Avenir Book" charset="0"/>
                <a:ea typeface="Avenir Book" charset="0"/>
                <a:cs typeface="Avenir Book" charset="0"/>
              </a:rPr>
              <a:t>Git</a:t>
            </a:r>
            <a:endParaRPr lang="en-US" b="1" dirty="0">
              <a:latin typeface="Avenir Book" charset="0"/>
              <a:ea typeface="Avenir Book" charset="0"/>
              <a:cs typeface="Avenir Book" charset="0"/>
            </a:endParaRPr>
          </a:p>
        </p:txBody>
      </p:sp>
      <p:sp>
        <p:nvSpPr>
          <p:cNvPr id="3" name="Content Placeholder 2">
            <a:extLst>
              <a:ext uri="{FF2B5EF4-FFF2-40B4-BE49-F238E27FC236}">
                <a16:creationId xmlns="" xmlns:a16="http://schemas.microsoft.com/office/drawing/2014/main" id="{5BFA248F-858C-4314-BC5C-2E5AD224BF4D}"/>
              </a:ext>
            </a:extLst>
          </p:cNvPr>
          <p:cNvSpPr>
            <a:spLocks noGrp="1"/>
          </p:cNvSpPr>
          <p:nvPr>
            <p:ph idx="1"/>
          </p:nvPr>
        </p:nvSpPr>
        <p:spPr>
          <a:xfrm>
            <a:off x="838200" y="1825625"/>
            <a:ext cx="10515600" cy="4351338"/>
          </a:xfrm>
        </p:spPr>
        <p:txBody>
          <a:bodyPr>
            <a:normAutofit/>
          </a:bodyPr>
          <a:lstStyle/>
          <a:p>
            <a:r>
              <a:rPr lang="en-US" dirty="0">
                <a:latin typeface="Avenir Book" charset="0"/>
                <a:ea typeface="Avenir Book" charset="0"/>
                <a:cs typeface="Avenir Book" charset="0"/>
              </a:rPr>
              <a:t>A distributed version control </a:t>
            </a:r>
            <a:r>
              <a:rPr lang="en-US" dirty="0" smtClean="0">
                <a:latin typeface="Avenir Book" charset="0"/>
                <a:ea typeface="Avenir Book" charset="0"/>
                <a:cs typeface="Avenir Book" charset="0"/>
              </a:rPr>
              <a:t>system</a:t>
            </a:r>
          </a:p>
          <a:p>
            <a:endParaRPr lang="en-US" dirty="0" smtClean="0">
              <a:latin typeface="Avenir Book" charset="0"/>
              <a:ea typeface="Avenir Book" charset="0"/>
              <a:cs typeface="Avenir Book" charset="0"/>
            </a:endParaRPr>
          </a:p>
          <a:p>
            <a:r>
              <a:rPr lang="en-US" dirty="0" smtClean="0">
                <a:latin typeface="Avenir Book" charset="0"/>
                <a:ea typeface="Avenir Book" charset="0"/>
                <a:cs typeface="Avenir Book" charset="0"/>
              </a:rPr>
              <a:t>Command-Line Tool (accessible with Terminal on the Mac or Git Bash on Windows)</a:t>
            </a:r>
          </a:p>
          <a:p>
            <a:endParaRPr lang="en-US" dirty="0" smtClean="0">
              <a:latin typeface="Avenir Book" charset="0"/>
              <a:ea typeface="Avenir Book" charset="0"/>
              <a:cs typeface="Avenir Book" charset="0"/>
            </a:endParaRPr>
          </a:p>
        </p:txBody>
      </p:sp>
      <p:pic>
        <p:nvPicPr>
          <p:cNvPr id="4" name="Picture 3"/>
          <p:cNvPicPr>
            <a:picLocks noChangeAspect="1"/>
          </p:cNvPicPr>
          <p:nvPr/>
        </p:nvPicPr>
        <p:blipFill>
          <a:blip r:embed="rId3"/>
          <a:stretch>
            <a:fillRect/>
          </a:stretch>
        </p:blipFill>
        <p:spPr>
          <a:xfrm>
            <a:off x="6096000" y="3733800"/>
            <a:ext cx="3657600" cy="2743200"/>
          </a:xfrm>
          <a:prstGeom prst="rect">
            <a:avLst/>
          </a:prstGeom>
        </p:spPr>
      </p:pic>
    </p:spTree>
    <p:extLst>
      <p:ext uri="{BB962C8B-B14F-4D97-AF65-F5344CB8AC3E}">
        <p14:creationId xmlns:p14="http://schemas.microsoft.com/office/powerpoint/2010/main" val="342413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B54A23-D7F5-4299-953A-ECAEDDFBFFB0}"/>
              </a:ext>
            </a:extLst>
          </p:cNvPr>
          <p:cNvSpPr>
            <a:spLocks noGrp="1"/>
          </p:cNvSpPr>
          <p:nvPr>
            <p:ph type="title"/>
          </p:nvPr>
        </p:nvSpPr>
        <p:spPr>
          <a:xfrm>
            <a:off x="838200" y="365125"/>
            <a:ext cx="10515600" cy="1325563"/>
          </a:xfrm>
        </p:spPr>
        <p:txBody>
          <a:bodyPr/>
          <a:lstStyle/>
          <a:p>
            <a:r>
              <a:rPr lang="en-US" b="1" dirty="0" smtClean="0">
                <a:latin typeface="Avenir Book" charset="0"/>
                <a:ea typeface="Avenir Book" charset="0"/>
                <a:cs typeface="Avenir Book" charset="0"/>
              </a:rPr>
              <a:t>Why Git and not other VCS? </a:t>
            </a:r>
            <a:endParaRPr lang="en-US" b="1" dirty="0">
              <a:latin typeface="Avenir Book" charset="0"/>
              <a:ea typeface="Avenir Book" charset="0"/>
              <a:cs typeface="Avenir Book" charset="0"/>
            </a:endParaRPr>
          </a:p>
        </p:txBody>
      </p:sp>
      <p:sp>
        <p:nvSpPr>
          <p:cNvPr id="3" name="Content Placeholder 2"/>
          <p:cNvSpPr>
            <a:spLocks noGrp="1"/>
          </p:cNvSpPr>
          <p:nvPr>
            <p:ph idx="1"/>
          </p:nvPr>
        </p:nvSpPr>
        <p:spPr/>
        <p:txBody>
          <a:bodyPr/>
          <a:lstStyle/>
          <a:p>
            <a:r>
              <a:rPr lang="en-US" dirty="0" err="1" smtClean="0">
                <a:latin typeface="Avenir Book" charset="0"/>
                <a:ea typeface="Avenir Book" charset="0"/>
                <a:cs typeface="Avenir Book" charset="0"/>
              </a:rPr>
              <a:t>Git’s</a:t>
            </a:r>
            <a:r>
              <a:rPr lang="en-US" dirty="0" smtClean="0">
                <a:latin typeface="Avenir Book" charset="0"/>
                <a:ea typeface="Avenir Book" charset="0"/>
                <a:cs typeface="Avenir Book" charset="0"/>
              </a:rPr>
              <a:t> the most popular version control system in the industry, by far. </a:t>
            </a:r>
          </a:p>
          <a:p>
            <a:endParaRPr lang="en-US" dirty="0">
              <a:latin typeface="Avenir Book" charset="0"/>
              <a:ea typeface="Avenir Book" charset="0"/>
              <a:cs typeface="Avenir Book" charset="0"/>
            </a:endParaRPr>
          </a:p>
          <a:p>
            <a:r>
              <a:rPr lang="en-US" dirty="0" smtClean="0">
                <a:latin typeface="Avenir Book" charset="0"/>
                <a:ea typeface="Avenir Book" charset="0"/>
                <a:cs typeface="Avenir Book" charset="0"/>
              </a:rPr>
              <a:t>A proper and detailed understanding of Git will allow you to make a transition to any other distributed VCS easily.</a:t>
            </a:r>
          </a:p>
          <a:p>
            <a:endParaRPr lang="en-US" dirty="0">
              <a:latin typeface="Avenir Book" charset="0"/>
              <a:ea typeface="Avenir Book" charset="0"/>
              <a:cs typeface="Avenir Book" charset="0"/>
            </a:endParaRPr>
          </a:p>
          <a:p>
            <a:r>
              <a:rPr lang="en-US" dirty="0" smtClean="0">
                <a:latin typeface="Avenir Book" charset="0"/>
                <a:ea typeface="Avenir Book" charset="0"/>
                <a:cs typeface="Avenir Book" charset="0"/>
              </a:rPr>
              <a:t>Most popular VCS are similar to Git</a:t>
            </a:r>
            <a:endParaRPr lang="en-US" dirty="0">
              <a:latin typeface="Avenir Book" charset="0"/>
              <a:ea typeface="Avenir Book" charset="0"/>
              <a:cs typeface="Avenir Book" charset="0"/>
            </a:endParaRPr>
          </a:p>
        </p:txBody>
      </p:sp>
      <p:pic>
        <p:nvPicPr>
          <p:cNvPr id="6" name="Picture 5"/>
          <p:cNvPicPr>
            <a:picLocks noChangeAspect="1"/>
          </p:cNvPicPr>
          <p:nvPr/>
        </p:nvPicPr>
        <p:blipFill>
          <a:blip r:embed="rId3"/>
          <a:stretch>
            <a:fillRect/>
          </a:stretch>
        </p:blipFill>
        <p:spPr>
          <a:xfrm>
            <a:off x="7605185" y="4119827"/>
            <a:ext cx="4028016" cy="2614209"/>
          </a:xfrm>
          <a:prstGeom prst="rect">
            <a:avLst/>
          </a:prstGeom>
        </p:spPr>
      </p:pic>
    </p:spTree>
    <p:extLst>
      <p:ext uri="{BB962C8B-B14F-4D97-AF65-F5344CB8AC3E}">
        <p14:creationId xmlns:p14="http://schemas.microsoft.com/office/powerpoint/2010/main" val="116673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4082</TotalTime>
  <Words>2329</Words>
  <Application>Microsoft Macintosh PowerPoint</Application>
  <PresentationFormat>Widescreen</PresentationFormat>
  <Paragraphs>408</Paragraphs>
  <Slides>47</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Avenir Book</vt:lpstr>
      <vt:lpstr>Avenir Heavy</vt:lpstr>
      <vt:lpstr>Avenir Light</vt:lpstr>
      <vt:lpstr>Avenir Medium</vt:lpstr>
      <vt:lpstr>Calibri</vt:lpstr>
      <vt:lpstr>Times New Roman</vt:lpstr>
      <vt:lpstr>Wingdings</vt:lpstr>
      <vt:lpstr>Arial</vt:lpstr>
      <vt:lpstr>Office Theme</vt:lpstr>
      <vt:lpstr>Version Control with Git and GitHub</vt:lpstr>
      <vt:lpstr>What’s the plan for today? </vt:lpstr>
      <vt:lpstr>How do you work with other developers? </vt:lpstr>
      <vt:lpstr>So what’s version control? </vt:lpstr>
      <vt:lpstr>Why version control?</vt:lpstr>
      <vt:lpstr>Do you really need version control? </vt:lpstr>
      <vt:lpstr>Do you really need version control? </vt:lpstr>
      <vt:lpstr>Git</vt:lpstr>
      <vt:lpstr>Why Git and not other VCS? </vt:lpstr>
      <vt:lpstr>Installing Git</vt:lpstr>
      <vt:lpstr>Version Control Terminology</vt:lpstr>
      <vt:lpstr>Version Control Terminology</vt:lpstr>
      <vt:lpstr>Version Control Terminology</vt:lpstr>
      <vt:lpstr>Version Control Terminology</vt:lpstr>
      <vt:lpstr>Let’s dive into the good stuff now</vt:lpstr>
      <vt:lpstr>Basic Git Commands</vt:lpstr>
      <vt:lpstr>PowerPoint Presentation</vt:lpstr>
      <vt:lpstr>Basic Git model locally</vt:lpstr>
      <vt:lpstr>Basic Git Commands</vt:lpstr>
      <vt:lpstr>GitHub</vt:lpstr>
      <vt:lpstr>Working with a remote repository</vt:lpstr>
      <vt:lpstr>PowerPoint Presentation</vt:lpstr>
      <vt:lpstr>PowerPoint Presentation</vt:lpstr>
      <vt:lpstr>PowerPoint Presentation</vt:lpstr>
      <vt:lpstr>PowerPoint Presentation</vt:lpstr>
      <vt:lpstr>How to access GitHub</vt:lpstr>
      <vt:lpstr>GitHub Demo</vt:lpstr>
      <vt:lpstr>More Git commands</vt:lpstr>
      <vt:lpstr>Demo </vt:lpstr>
      <vt:lpstr>Collaboration with GitHub</vt:lpstr>
      <vt:lpstr>Collaborate</vt:lpstr>
      <vt:lpstr>Collaborate</vt:lpstr>
      <vt:lpstr>Collaborate</vt:lpstr>
      <vt:lpstr>Collaborate</vt:lpstr>
      <vt:lpstr>Collaborate</vt:lpstr>
      <vt:lpstr>Collaborate</vt:lpstr>
      <vt:lpstr>Collaborate</vt:lpstr>
      <vt:lpstr>More on Collaborative Git commands</vt:lpstr>
      <vt:lpstr>Commit messages</vt:lpstr>
      <vt:lpstr>Best practices in Git</vt:lpstr>
      <vt:lpstr>Best practices in Git</vt:lpstr>
      <vt:lpstr>Branching Model</vt:lpstr>
      <vt:lpstr>Branching Model</vt:lpstr>
      <vt:lpstr>Reads</vt:lpstr>
      <vt:lpstr>So am I Git Ready? </vt:lpstr>
      <vt:lpstr>Next Workshop Ideas ?</vt:lpstr>
      <vt:lpstr>Questions?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Patel</dc:creator>
  <cp:lastModifiedBy>Rahul Rajendran</cp:lastModifiedBy>
  <cp:revision>212</cp:revision>
  <dcterms:created xsi:type="dcterms:W3CDTF">2017-08-30T02:16:33Z</dcterms:created>
  <dcterms:modified xsi:type="dcterms:W3CDTF">2017-10-31T14:57:25Z</dcterms:modified>
</cp:coreProperties>
</file>